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4"/>
  </p:notesMasterIdLst>
  <p:handoutMasterIdLst>
    <p:handoutMasterId r:id="rId35"/>
  </p:handoutMasterIdLst>
  <p:sldIdLst>
    <p:sldId id="256" r:id="rId3"/>
    <p:sldId id="283" r:id="rId4"/>
    <p:sldId id="257" r:id="rId5"/>
    <p:sldId id="268" r:id="rId6"/>
    <p:sldId id="269" r:id="rId7"/>
    <p:sldId id="270" r:id="rId8"/>
    <p:sldId id="289" r:id="rId9"/>
    <p:sldId id="290" r:id="rId10"/>
    <p:sldId id="271" r:id="rId11"/>
    <p:sldId id="298" r:id="rId12"/>
    <p:sldId id="297" r:id="rId13"/>
    <p:sldId id="272" r:id="rId14"/>
    <p:sldId id="273" r:id="rId15"/>
    <p:sldId id="274" r:id="rId16"/>
    <p:sldId id="278" r:id="rId17"/>
    <p:sldId id="275" r:id="rId18"/>
    <p:sldId id="276" r:id="rId19"/>
    <p:sldId id="279" r:id="rId20"/>
    <p:sldId id="281" r:id="rId21"/>
    <p:sldId id="282" r:id="rId22"/>
    <p:sldId id="277" r:id="rId23"/>
    <p:sldId id="284" r:id="rId24"/>
    <p:sldId id="301" r:id="rId25"/>
    <p:sldId id="299" r:id="rId26"/>
    <p:sldId id="300" r:id="rId27"/>
    <p:sldId id="285" r:id="rId28"/>
    <p:sldId id="294" r:id="rId29"/>
    <p:sldId id="295" r:id="rId30"/>
    <p:sldId id="296" r:id="rId31"/>
    <p:sldId id="287" r:id="rId32"/>
    <p:sldId id="288" r:id="rId33"/>
  </p:sldIdLst>
  <p:sldSz cx="12188825" cy="6858000"/>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464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p:cViewPr varScale="1">
        <p:scale>
          <a:sx n="96" d="100"/>
          <a:sy n="96" d="100"/>
        </p:scale>
        <p:origin x="336" y="90"/>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659ACC-BB8B-40BD-9C3D-7515A99833BA}" type="datetimeFigureOut">
              <a:rPr lang="en-US"/>
              <a:t>8/14/2018</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E02B09C-4EB4-4858-8C5D-928515EB5FA1}" type="slidenum">
              <a:rPr/>
              <a:t>‹#›</a:t>
            </a:fld>
            <a:endParaRPr dirty="0"/>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CAB3F5D-6129-4745-AD27-E1F8E3F0C4BE}" type="datetimeFigureOut">
              <a:rPr lang="en-US"/>
              <a:t>8/14/2018</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C640D2E-0C1A-4418-8763-9BB732EB1D20}" type="slidenum">
              <a:rPr/>
              <a:t>‹#›</a:t>
            </a:fld>
            <a:endParaRPr dirty="0"/>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442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dirty="0"/>
          </a:p>
        </p:txBody>
      </p:sp>
    </p:spTree>
    <p:extLst>
      <p:ext uri="{BB962C8B-B14F-4D97-AF65-F5344CB8AC3E}">
        <p14:creationId xmlns:p14="http://schemas.microsoft.com/office/powerpoint/2010/main" val="413679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sp>
        <p:nvSpPr>
          <p:cNvPr id="1184" name="Freeform 175"/>
          <p:cNvSpPr>
            <a:spLocks/>
          </p:cNvSpPr>
          <p:nvPr/>
        </p:nvSpPr>
        <p:spPr bwMode="auto">
          <a:xfrm>
            <a:off x="0" y="5027613"/>
            <a:ext cx="4046538"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1185" name="Freeform 176"/>
          <p:cNvSpPr>
            <a:spLocks/>
          </p:cNvSpPr>
          <p:nvPr/>
        </p:nvSpPr>
        <p:spPr bwMode="auto">
          <a:xfrm>
            <a:off x="0" y="5138738"/>
            <a:ext cx="3687763"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grpSp>
        <p:nvGrpSpPr>
          <p:cNvPr id="1353" name="Group 1352"/>
          <p:cNvGrpSpPr/>
          <p:nvPr/>
        </p:nvGrpSpPr>
        <p:grpSpPr>
          <a:xfrm>
            <a:off x="-7620" y="5268913"/>
            <a:ext cx="2498725" cy="1612900"/>
            <a:chOff x="0" y="5268913"/>
            <a:chExt cx="2498725" cy="1612900"/>
          </a:xfrm>
        </p:grpSpPr>
        <p:sp>
          <p:nvSpPr>
            <p:cNvPr id="1220" name="Freeform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1" name="Freeform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2" name="Freeform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3" name="Freeform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4" name="Freeform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5" name="Freeform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6" name="Freeform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8" name="Freeform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29" name="Freeform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0" name="Freeform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1" name="Freeform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2" name="Freeform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3" name="Freeform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4" name="Freeform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5" name="Freeform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6" name="Freeform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7" name="Freeform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8" name="Freeform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39" name="Freeform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0" name="Freeform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1" name="Freeform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2" name="Freeform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3" name="Freeform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4" name="Freeform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5" name="Freeform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6" name="Freeform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7" name="Freeform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8" name="Freeform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49" name="Freeform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0" name="Freeform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1" name="Freeform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2" name="Freeform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3" name="Freeform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4" name="Freeform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5" name="Freeform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6" name="Freeform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7" name="Freeform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8" name="Freeform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59" name="Freeform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0" name="Freeform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1" name="Freeform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2" name="Freeform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3" name="Freeform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4" name="Freeform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5" name="Freeform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6" name="Freeform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7" name="Freeform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8" name="Freeform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69" name="Freeform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0" name="Freeform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1" name="Freeform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2" name="Freeform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3" name="Freeform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4" name="Freeform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5" name="Freeform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6" name="Freeform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7" name="Freeform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8" name="Freeform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79" name="Freeform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0" name="Freeform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1" name="Freeform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2" name="Freeform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3" name="Freeform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4" name="Freeform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5" name="Freeform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6" name="Freeform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7" name="Freeform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8" name="Freeform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89" name="Freeform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0" name="Freeform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1" name="Freeform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2" name="Freeform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3" name="Freeform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4" name="Freeform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5" name="Freeform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6" name="Freeform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7" name="Freeform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8" name="Freeform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299" name="Freeform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0" name="Freeform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1" name="Freeform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2" name="Freeform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3" name="Freeform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4" name="Freeform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5" name="Freeform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6" name="Freeform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7" name="Freeform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8" name="Freeform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09" name="Freeform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0" name="Freeform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1" name="Freeform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2" name="Freeform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3" name="Freeform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4" name="Freeform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5" name="Freeform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6" name="Freeform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7" name="Freeform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8" name="Freeform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19" name="Freeform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0" name="Freeform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1" name="Freeform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2" name="Freeform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3" name="Freeform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4" name="Freeform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5" name="Freeform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6" name="Freeform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7" name="Freeform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8" name="Freeform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29" name="Freeform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0" name="Freeform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1" name="Freeform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2" name="Freeform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3" name="Freeform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4" name="Freeform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5" name="Freeform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6" name="Freeform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7" name="Freeform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8" name="Freeform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39" name="Freeform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45" name="Freeform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sp>
          <p:nvSpPr>
            <p:cNvPr id="1346" name="Freeform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dirty="0"/>
            </a:p>
          </p:txBody>
        </p:sp>
      </p:grpSp>
      <p:sp>
        <p:nvSpPr>
          <p:cNvPr id="1151" name="Freeform 174"/>
          <p:cNvSpPr>
            <a:spLocks/>
          </p:cNvSpPr>
          <p:nvPr/>
        </p:nvSpPr>
        <p:spPr bwMode="auto">
          <a:xfrm>
            <a:off x="7586663" y="5129213"/>
            <a:ext cx="4605338"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1186" name="Freeform 177"/>
          <p:cNvSpPr>
            <a:spLocks/>
          </p:cNvSpPr>
          <p:nvPr/>
        </p:nvSpPr>
        <p:spPr bwMode="auto">
          <a:xfrm>
            <a:off x="8059738" y="5243513"/>
            <a:ext cx="4132263"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dirty="0"/>
          </a:p>
        </p:txBody>
      </p:sp>
      <p:grpSp>
        <p:nvGrpSpPr>
          <p:cNvPr id="1348" name="Group 1347"/>
          <p:cNvGrpSpPr/>
          <p:nvPr/>
        </p:nvGrpSpPr>
        <p:grpSpPr>
          <a:xfrm>
            <a:off x="9066213" y="5339715"/>
            <a:ext cx="3125787"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Freeform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88" name="Freeform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89" name="Freeform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0" name="Freeform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1" name="Freeform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2" name="Freeform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3" name="Freeform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4" name="Freeform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5" name="Freeform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6" name="Freeform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8" name="Freeform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199" name="Freeform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0" name="Freeform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1" name="Freeform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2" name="Freeform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3" name="Freeform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4" name="Freeform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5" name="Freeform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6" name="Freeform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7" name="Freeform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8" name="Freeform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09" name="Freeform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0" name="Freeform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1" name="Freeform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2" name="Freeform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3" name="Freeform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4" name="Freeform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5" name="Freeform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6" name="Freeform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8" name="Freeform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219" name="Freeform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1341" name="Freeform 331"/>
          <p:cNvSpPr>
            <a:spLocks/>
          </p:cNvSpPr>
          <p:nvPr/>
        </p:nvSpPr>
        <p:spPr bwMode="auto">
          <a:xfrm>
            <a:off x="6824663" y="4976813"/>
            <a:ext cx="5367338"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1343" name="Freeform 333"/>
          <p:cNvSpPr>
            <a:spLocks/>
          </p:cNvSpPr>
          <p:nvPr/>
        </p:nvSpPr>
        <p:spPr bwMode="auto">
          <a:xfrm>
            <a:off x="7475538" y="5110163"/>
            <a:ext cx="4716463"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dirty="0"/>
          </a:p>
        </p:txBody>
      </p:sp>
      <p:grpSp>
        <p:nvGrpSpPr>
          <p:cNvPr id="1351" name="Group 1350"/>
          <p:cNvGrpSpPr/>
          <p:nvPr/>
        </p:nvGrpSpPr>
        <p:grpSpPr>
          <a:xfrm>
            <a:off x="1587" y="3359150"/>
            <a:ext cx="12185650" cy="3976688"/>
            <a:chOff x="6350" y="3359150"/>
            <a:chExt cx="12185650" cy="3976688"/>
          </a:xfrm>
          <a:solidFill>
            <a:schemeClr val="bg2">
              <a:lumMod val="75000"/>
            </a:schemeClr>
          </a:solidFill>
        </p:grpSpPr>
        <p:sp>
          <p:nvSpPr>
            <p:cNvPr id="1217" name="Freeform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sp>
          <p:nvSpPr>
            <p:cNvPr id="1340" name="Freeform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dirty="0"/>
            </a:p>
          </p:txBody>
        </p:sp>
        <p:sp>
          <p:nvSpPr>
            <p:cNvPr id="1342" name="Freeform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dirty="0"/>
            </a:p>
          </p:txBody>
        </p:sp>
      </p:grpSp>
      <p:sp>
        <p:nvSpPr>
          <p:cNvPr id="2" name="Title 1"/>
          <p:cNvSpPr>
            <a:spLocks noGrp="1"/>
          </p:cNvSpPr>
          <p:nvPr>
            <p:ph type="ctrTitle"/>
          </p:nvPr>
        </p:nvSpPr>
        <p:spPr>
          <a:xfrm>
            <a:off x="1522412" y="685800"/>
            <a:ext cx="9144000"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1522412" y="3657599"/>
            <a:ext cx="9144000" cy="1319214"/>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a:t>8/14/2018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19700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274638"/>
            <a:ext cx="2628215"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7982" y="274638"/>
            <a:ext cx="7732286" cy="58975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a:t>8/14/2018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2440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4ABB9F7-FE8F-4CB7-B90F-B7A115B006F6}" type="datetimeFigureOut">
              <a:rPr lang="en-US"/>
              <a:t>8/14/2018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C2E8EBC-E876-4F75-A8E2-294E580032CD}" type="slidenum">
              <a:rPr/>
              <a:t>‹#›</a:t>
            </a:fld>
            <a:endParaRPr dirty="0"/>
          </a:p>
        </p:txBody>
      </p:sp>
    </p:spTree>
    <p:extLst>
      <p:ext uri="{BB962C8B-B14F-4D97-AF65-F5344CB8AC3E}">
        <p14:creationId xmlns:p14="http://schemas.microsoft.com/office/powerpoint/2010/main" val="298401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2412" y="1676400"/>
            <a:ext cx="9144000"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1522412" y="5029200"/>
            <a:ext cx="9144000"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1A9C7-C274-4F50-89C9-83BDB06EDB81}" type="datetime1">
              <a:rPr lang="en-US"/>
              <a:t>8/14/2018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6BBE7942-5B1B-4E74-B3CD-25BF9B0ABE25}" type="slidenum">
              <a:rPr/>
              <a:t>‹#›</a:t>
            </a:fld>
            <a:endParaRPr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85853" y="1828800"/>
            <a:ext cx="4480560"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2952B5-7A2F-4CC8-B7CE-9234E21C2837}" type="datetime1">
              <a:rPr lang="en-US"/>
              <a:t>8/14/2018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14832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41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185853" y="1828800"/>
            <a:ext cx="4480560"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5853" y="2743200"/>
            <a:ext cx="4480560"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a:t>8/14/2018</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t>‹#›</a:t>
            </a:fld>
            <a:endParaRPr dirty="0"/>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2632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2413" y="402276"/>
            <a:ext cx="9144000" cy="1160462"/>
          </a:xfrm>
        </p:spPr>
        <p:txBody>
          <a:bodyPr/>
          <a:lstStyle/>
          <a:p>
            <a:r>
              <a:rPr lang="en-US" smtClean="0"/>
              <a:t>Click to edit Master title style</a:t>
            </a:r>
            <a:endParaRPr/>
          </a:p>
        </p:txBody>
      </p:sp>
      <p:sp>
        <p:nvSpPr>
          <p:cNvPr id="240" name="Date Placeholder 239"/>
          <p:cNvSpPr>
            <a:spLocks noGrp="1"/>
          </p:cNvSpPr>
          <p:nvPr>
            <p:ph type="dt" sz="half" idx="10"/>
          </p:nvPr>
        </p:nvSpPr>
        <p:spPr/>
        <p:txBody>
          <a:bodyPr/>
          <a:lstStyle/>
          <a:p>
            <a:fld id="{C101A9C7-C274-4F50-89C9-83BDB06EDB81}" type="datetime1">
              <a:rPr lang="en-US"/>
              <a:t>8/14/2018</a:t>
            </a:fld>
            <a:endParaRPr dirty="0"/>
          </a:p>
        </p:txBody>
      </p:sp>
      <p:sp>
        <p:nvSpPr>
          <p:cNvPr id="241" name="Footer Placeholder 240"/>
          <p:cNvSpPr>
            <a:spLocks noGrp="1"/>
          </p:cNvSpPr>
          <p:nvPr>
            <p:ph type="ftr" sz="quarter" idx="11"/>
          </p:nvPr>
        </p:nvSpPr>
        <p:spPr/>
        <p:txBody>
          <a:bodyPr/>
          <a:lstStyle/>
          <a:p>
            <a:endParaRPr dirty="0"/>
          </a:p>
        </p:txBody>
      </p:sp>
      <p:sp>
        <p:nvSpPr>
          <p:cNvPr id="242" name="Slide Number Placeholder 241"/>
          <p:cNvSpPr>
            <a:spLocks noGrp="1"/>
          </p:cNvSpPr>
          <p:nvPr>
            <p:ph type="sldNum" sz="quarter" idx="12"/>
          </p:nvPr>
        </p:nvSpPr>
        <p:spPr/>
        <p:txBody>
          <a:bodyPr/>
          <a:lstStyle/>
          <a:p>
            <a:fld id="{6BBE7942-5B1B-4E74-B3CD-25BF9B0ABE25}"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a:t>8/14/2018</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6BBE7942-5B1B-4E74-B3CD-25BF9B0ABE25}"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4" y="741872"/>
            <a:ext cx="4190998" cy="2687128"/>
          </a:xfrm>
        </p:spPr>
        <p:txBody>
          <a:bodyPr anchor="b">
            <a:normAutofit/>
          </a:bodyPr>
          <a:lstStyle>
            <a:lvl1pPr algn="l">
              <a:defRPr sz="4000" b="1"/>
            </a:lvl1pPr>
          </a:lstStyle>
          <a:p>
            <a:r>
              <a:rPr lang="en-US" smtClean="0"/>
              <a:t>Click to edit Master title style</a:t>
            </a:r>
            <a:endParaRPr/>
          </a:p>
        </p:txBody>
      </p:sp>
      <p:sp>
        <p:nvSpPr>
          <p:cNvPr id="3" name="Content Placeholder 2"/>
          <p:cNvSpPr>
            <a:spLocks noGrp="1"/>
          </p:cNvSpPr>
          <p:nvPr>
            <p:ph idx="1"/>
          </p:nvPr>
        </p:nvSpPr>
        <p:spPr>
          <a:xfrm>
            <a:off x="5561012" y="761999"/>
            <a:ext cx="5562601" cy="5257801"/>
          </a:xfrm>
        </p:spPr>
        <p:txBody>
          <a:bodyPr>
            <a:normAutofit/>
          </a:bodyPr>
          <a:lstStyle>
            <a:lvl1pPr>
              <a:defRPr sz="24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4" y="3581400"/>
            <a:ext cx="4190998"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3884F-698C-4153-AB67-9A0F214F106F}" type="datetimeFigureOut">
              <a:rPr lang="en-US"/>
              <a:t>8/14/2018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3B7FEA86-1680-48AE-B31F-3E3431F3A323}" type="slidenum">
              <a:rPr/>
              <a:t>‹#›</a:t>
            </a:fld>
            <a:endParaRPr dirty="0"/>
          </a:p>
        </p:txBody>
      </p:sp>
    </p:spTree>
    <p:extLst>
      <p:ext uri="{BB962C8B-B14F-4D97-AF65-F5344CB8AC3E}">
        <p14:creationId xmlns:p14="http://schemas.microsoft.com/office/powerpoint/2010/main" val="22984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2" y="741872"/>
            <a:ext cx="4190999" cy="2687128"/>
          </a:xfrm>
        </p:spPr>
        <p:txBody>
          <a:bodyPr anchor="b">
            <a:normAutofit/>
          </a:bodyPr>
          <a:lstStyle>
            <a:lvl1pPr algn="l">
              <a:defRPr sz="4000" b="1"/>
            </a:lvl1pPr>
          </a:lstStyle>
          <a:p>
            <a:r>
              <a:rPr lang="en-US" smtClean="0"/>
              <a:t>Click to edit Master title style</a:t>
            </a:r>
            <a:endParaRPr/>
          </a:p>
        </p:txBody>
      </p:sp>
      <p:sp>
        <p:nvSpPr>
          <p:cNvPr id="3" name="Picture Placeholder 2"/>
          <p:cNvSpPr>
            <a:spLocks noGrp="1"/>
          </p:cNvSpPr>
          <p:nvPr>
            <p:ph type="pic" idx="1"/>
          </p:nvPr>
        </p:nvSpPr>
        <p:spPr>
          <a:xfrm>
            <a:off x="5561013" y="762000"/>
            <a:ext cx="5562600"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065212" y="3581400"/>
            <a:ext cx="4190999"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6" name="Date Placeholder 85"/>
          <p:cNvSpPr>
            <a:spLocks noGrp="1"/>
          </p:cNvSpPr>
          <p:nvPr>
            <p:ph type="dt" sz="half" idx="10"/>
          </p:nvPr>
        </p:nvSpPr>
        <p:spPr/>
        <p:txBody>
          <a:bodyPr/>
          <a:lstStyle/>
          <a:p>
            <a:fld id="{C101A9C7-C274-4F50-89C9-83BDB06EDB81}" type="datetime1">
              <a:rPr lang="en-US"/>
              <a:t>8/14/2018</a:t>
            </a:fld>
            <a:endParaRPr dirty="0"/>
          </a:p>
        </p:txBody>
      </p:sp>
      <p:sp>
        <p:nvSpPr>
          <p:cNvPr id="87" name="Footer Placeholder 86"/>
          <p:cNvSpPr>
            <a:spLocks noGrp="1"/>
          </p:cNvSpPr>
          <p:nvPr>
            <p:ph type="ftr" sz="quarter" idx="11"/>
          </p:nvPr>
        </p:nvSpPr>
        <p:spPr/>
        <p:txBody>
          <a:bodyPr/>
          <a:lstStyle/>
          <a:p>
            <a:endParaRPr dirty="0"/>
          </a:p>
        </p:txBody>
      </p:sp>
      <p:sp>
        <p:nvSpPr>
          <p:cNvPr id="90" name="Slide Number Placeholder 89"/>
          <p:cNvSpPr>
            <a:spLocks noGrp="1"/>
          </p:cNvSpPr>
          <p:nvPr>
            <p:ph type="sldNum" sz="quarter" idx="12"/>
          </p:nvPr>
        </p:nvSpPr>
        <p:spPr/>
        <p:txBody>
          <a:bodyPr/>
          <a:lstStyle/>
          <a:p>
            <a:fld id="{6BBE7942-5B1B-4E74-B3CD-25BF9B0ABE25}"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05" name="Freeform 330"/>
          <p:cNvSpPr>
            <a:spLocks/>
          </p:cNvSpPr>
          <p:nvPr/>
        </p:nvSpPr>
        <p:spPr bwMode="auto">
          <a:xfrm>
            <a:off x="0" y="5525050"/>
            <a:ext cx="12198033"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dirty="0"/>
          </a:p>
        </p:txBody>
      </p:sp>
      <p:sp>
        <p:nvSpPr>
          <p:cNvPr id="2" name="Title Placeholder 1"/>
          <p:cNvSpPr>
            <a:spLocks noGrp="1"/>
          </p:cNvSpPr>
          <p:nvPr>
            <p:ph type="title"/>
          </p:nvPr>
        </p:nvSpPr>
        <p:spPr>
          <a:xfrm>
            <a:off x="1522412" y="402276"/>
            <a:ext cx="9144000" cy="11604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2" y="1828800"/>
            <a:ext cx="91440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433635" y="6413501"/>
            <a:ext cx="1242177" cy="250826"/>
          </a:xfrm>
          <a:prstGeom prst="rect">
            <a:avLst/>
          </a:prstGeom>
        </p:spPr>
        <p:txBody>
          <a:bodyPr vert="horz" lIns="91440" tIns="45720" rIns="91440" bIns="45720" rtlCol="0" anchor="ctr"/>
          <a:lstStyle>
            <a:lvl1pPr algn="r">
              <a:defRPr sz="1000">
                <a:solidFill>
                  <a:schemeClr val="tx1"/>
                </a:solidFill>
              </a:defRPr>
            </a:lvl1pPr>
          </a:lstStyle>
          <a:p>
            <a:fld id="{C101A9C7-C274-4F50-89C9-83BDB06EDB81}" type="datetime1">
              <a:rPr lang="en-US"/>
              <a:pPr/>
              <a:t>8/14/2018</a:t>
            </a:fld>
            <a:endParaRPr dirty="0"/>
          </a:p>
        </p:txBody>
      </p:sp>
      <p:sp>
        <p:nvSpPr>
          <p:cNvPr id="5" name="Footer Placeholder 4"/>
          <p:cNvSpPr>
            <a:spLocks noGrp="1"/>
          </p:cNvSpPr>
          <p:nvPr>
            <p:ph type="ftr" sz="quarter" idx="3"/>
          </p:nvPr>
        </p:nvSpPr>
        <p:spPr>
          <a:xfrm>
            <a:off x="1526576" y="6413501"/>
            <a:ext cx="6777636" cy="250826"/>
          </a:xfrm>
          <a:prstGeom prst="rect">
            <a:avLst/>
          </a:prstGeom>
        </p:spPr>
        <p:txBody>
          <a:bodyPr vert="horz" lIns="91440" tIns="45720" rIns="91440" bIns="45720" rtlCol="0" anchor="ctr"/>
          <a:lstStyle>
            <a:lvl1pPr algn="l">
              <a:defRPr sz="1000">
                <a:solidFill>
                  <a:schemeClr val="tx1"/>
                </a:solidFill>
              </a:defRPr>
            </a:lvl1pPr>
          </a:lstStyle>
          <a:p>
            <a:endParaRPr dirty="0"/>
          </a:p>
        </p:txBody>
      </p:sp>
      <p:sp>
        <p:nvSpPr>
          <p:cNvPr id="6" name="Slide Number Placeholder 5"/>
          <p:cNvSpPr>
            <a:spLocks noGrp="1"/>
          </p:cNvSpPr>
          <p:nvPr>
            <p:ph type="sldNum" sz="quarter" idx="4"/>
          </p:nvPr>
        </p:nvSpPr>
        <p:spPr>
          <a:xfrm>
            <a:off x="9828212" y="6413501"/>
            <a:ext cx="854940" cy="250826"/>
          </a:xfrm>
          <a:prstGeom prst="rect">
            <a:avLst/>
          </a:prstGeom>
        </p:spPr>
        <p:txBody>
          <a:bodyPr vert="horz" lIns="91440" tIns="45720" rIns="91440" bIns="45720" rtlCol="0" anchor="ctr"/>
          <a:lstStyle>
            <a:lvl1pPr algn="r">
              <a:defRPr sz="1000">
                <a:solidFill>
                  <a:schemeClr val="tx1"/>
                </a:solidFill>
              </a:defRPr>
            </a:lvl1pPr>
          </a:lstStyle>
          <a:p>
            <a:fld id="{6BBE7942-5B1B-4E74-B3CD-25BF9B0ABE25}" type="slidenum">
              <a:rPr/>
              <a:pPr/>
              <a:t>‹#›</a:t>
            </a:fld>
            <a:endParaRPr dirty="0"/>
          </a:p>
        </p:txBody>
      </p:sp>
    </p:spTree>
  </p:cSld>
  <p:clrMap bg1="dk1" tx1="lt1" bg2="dk2" tx2="lt2" accent1="accent1" accent2="accent2" accent3="accent3" accent4="accent4" accent5="accent5" accent6="accent6" hlink="hlink" folHlink="folHlink"/>
  <p:sldLayoutIdLst>
    <p:sldLayoutId id="2147483661" r:id="rId1"/>
    <p:sldLayoutId id="2147483673" r:id="rId2"/>
    <p:sldLayoutId id="2147483663" r:id="rId3"/>
    <p:sldLayoutId id="2147483675" r:id="rId4"/>
    <p:sldLayoutId id="2147483676" r:id="rId5"/>
    <p:sldLayoutId id="2147483667" r:id="rId6"/>
    <p:sldLayoutId id="2147483668" r:id="rId7"/>
    <p:sldLayoutId id="2147483674" r:id="rId8"/>
    <p:sldLayoutId id="2147483670" r:id="rId9"/>
    <p:sldLayoutId id="2147483677" r:id="rId10"/>
    <p:sldLayoutId id="21474836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calstrs.com/"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ltarantino@lcmschools.org"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22000">
              <a:srgbClr val="00B0F0"/>
            </a:gs>
            <a:gs pos="100000">
              <a:schemeClr val="accent4">
                <a:lumMod val="75000"/>
              </a:schemeClr>
            </a:gs>
            <a:gs pos="100000">
              <a:schemeClr val="accent5">
                <a:lumMod val="50000"/>
              </a:schemeClr>
            </a:gs>
          </a:gsLst>
          <a:lin ang="18900000" scaled="0"/>
        </a:gra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sz="3600" dirty="0" smtClean="0">
                <a:latin typeface="Constantia" pitchFamily="18" charset="0"/>
              </a:rPr>
              <a:t>Larkspur-Corte Madera School District</a:t>
            </a:r>
            <a:endParaRPr lang="en-US" sz="3600" dirty="0">
              <a:latin typeface="Constantia" pitchFamily="18" charset="0"/>
            </a:endParaRPr>
          </a:p>
        </p:txBody>
      </p:sp>
      <p:sp>
        <p:nvSpPr>
          <p:cNvPr id="9" name="Subtitle 8"/>
          <p:cNvSpPr>
            <a:spLocks noGrp="1"/>
          </p:cNvSpPr>
          <p:nvPr>
            <p:ph type="subTitle" idx="1"/>
          </p:nvPr>
        </p:nvSpPr>
        <p:spPr/>
        <p:txBody>
          <a:bodyPr/>
          <a:lstStyle/>
          <a:p>
            <a:r>
              <a:rPr lang="en-US" sz="6000" dirty="0" smtClean="0">
                <a:latin typeface="Constantia" pitchFamily="18" charset="0"/>
              </a:rPr>
              <a:t>Payroll and benefits</a:t>
            </a:r>
            <a:endParaRPr lang="en-US" sz="6000" dirty="0">
              <a:latin typeface="Constantia" pitchFamily="18" charset="0"/>
            </a:endParaRPr>
          </a:p>
        </p:txBody>
      </p:sp>
    </p:spTree>
    <p:extLst>
      <p:ext uri="{BB962C8B-B14F-4D97-AF65-F5344CB8AC3E}">
        <p14:creationId xmlns:p14="http://schemas.microsoft.com/office/powerpoint/2010/main" val="79245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B0F0"/>
            </a:gs>
            <a:gs pos="100000">
              <a:schemeClr val="bg2">
                <a:shade val="100000"/>
                <a:satMod val="100000"/>
                <a:lumMod val="160000"/>
              </a:schemeClr>
            </a:gs>
            <a:gs pos="100000">
              <a:schemeClr val="bg2">
                <a:shade val="100000"/>
                <a:satMod val="100000"/>
                <a:lumMod val="95000"/>
              </a:schemeClr>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2412" y="235527"/>
            <a:ext cx="9144000" cy="1143000"/>
          </a:xfrm>
        </p:spPr>
        <p:txBody>
          <a:bodyPr/>
          <a:lstStyle/>
          <a:p>
            <a:r>
              <a:rPr lang="en-US" sz="4000" dirty="0" smtClean="0"/>
              <a:t>Employee Self-Service (ESS) Portal</a:t>
            </a:r>
            <a:endParaRPr lang="en-US" sz="4000" dirty="0"/>
          </a:p>
        </p:txBody>
      </p:sp>
      <p:sp>
        <p:nvSpPr>
          <p:cNvPr id="3" name="Subtitle 2"/>
          <p:cNvSpPr>
            <a:spLocks noGrp="1"/>
          </p:cNvSpPr>
          <p:nvPr>
            <p:ph type="subTitle" idx="1"/>
          </p:nvPr>
        </p:nvSpPr>
        <p:spPr>
          <a:xfrm>
            <a:off x="1522412" y="1600200"/>
            <a:ext cx="9144000" cy="5105400"/>
          </a:xfrm>
        </p:spPr>
        <p:txBody>
          <a:bodyPr/>
          <a:lstStyle/>
          <a:p>
            <a:pPr marL="457200" indent="-457200">
              <a:buFont typeface="Arial" panose="020B0604020202020204" pitchFamily="34" charset="0"/>
              <a:buChar char="•"/>
            </a:pPr>
            <a:r>
              <a:rPr lang="en-US" cap="none" dirty="0" smtClean="0"/>
              <a:t>The ESS portal is a great online system where, once registered, an employee can view and print current and past pay stubs, view your personnel information we have on file and view and print past W2’s (as far back as 2011).</a:t>
            </a:r>
          </a:p>
          <a:p>
            <a:pPr marL="457200" indent="-457200">
              <a:buFont typeface="Arial" panose="020B0604020202020204" pitchFamily="34" charset="0"/>
              <a:buChar char="•"/>
            </a:pPr>
            <a:r>
              <a:rPr lang="en-US" cap="none" dirty="0" smtClean="0"/>
              <a:t>Employees must register with ESS to gain access.</a:t>
            </a:r>
          </a:p>
          <a:p>
            <a:pPr marL="457200" indent="-457200">
              <a:buFont typeface="Arial" panose="020B0604020202020204" pitchFamily="34" charset="0"/>
              <a:buChar char="•"/>
            </a:pPr>
            <a:r>
              <a:rPr lang="en-US" cap="none" dirty="0" smtClean="0"/>
              <a:t>If you are on direct deposit and wish to receive hard copies of your pay stubs, you can do so on the ESS portal after you register.</a:t>
            </a:r>
          </a:p>
          <a:p>
            <a:pPr marL="457200" indent="-457200">
              <a:buFont typeface="Arial" panose="020B0604020202020204" pitchFamily="34" charset="0"/>
              <a:buChar char="•"/>
            </a:pPr>
            <a:r>
              <a:rPr lang="en-US" cap="none" dirty="0" smtClean="0"/>
              <a:t>More information to come via email.</a:t>
            </a:r>
          </a:p>
          <a:p>
            <a:r>
              <a:rPr lang="en-US" cap="none" dirty="0" smtClean="0"/>
              <a:t>     </a:t>
            </a:r>
          </a:p>
          <a:p>
            <a:pPr marL="457200" indent="-457200">
              <a:buFont typeface="Arial" panose="020B0604020202020204" pitchFamily="34" charset="0"/>
              <a:buChar char="•"/>
            </a:pPr>
            <a:endParaRPr lang="en-US" cap="none" dirty="0"/>
          </a:p>
        </p:txBody>
      </p:sp>
    </p:spTree>
    <p:extLst>
      <p:ext uri="{BB962C8B-B14F-4D97-AF65-F5344CB8AC3E}">
        <p14:creationId xmlns:p14="http://schemas.microsoft.com/office/powerpoint/2010/main" val="19686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B0F0"/>
            </a:gs>
            <a:gs pos="100000">
              <a:schemeClr val="bg2">
                <a:shade val="100000"/>
                <a:satMod val="100000"/>
                <a:lumMod val="160000"/>
              </a:schemeClr>
            </a:gs>
            <a:gs pos="100000">
              <a:schemeClr val="bg2">
                <a:shade val="100000"/>
                <a:satMod val="100000"/>
                <a:lumMod val="95000"/>
              </a:schemeClr>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2412" y="235527"/>
            <a:ext cx="9144000" cy="1143000"/>
          </a:xfrm>
        </p:spPr>
        <p:txBody>
          <a:bodyPr/>
          <a:lstStyle/>
          <a:p>
            <a:r>
              <a:rPr lang="en-US" sz="5400" dirty="0" smtClean="0"/>
              <a:t>Deferred Pay</a:t>
            </a:r>
            <a:endParaRPr lang="en-US" sz="5400" dirty="0"/>
          </a:p>
        </p:txBody>
      </p:sp>
      <p:sp>
        <p:nvSpPr>
          <p:cNvPr id="3" name="Subtitle 2"/>
          <p:cNvSpPr>
            <a:spLocks noGrp="1"/>
          </p:cNvSpPr>
          <p:nvPr>
            <p:ph type="subTitle" idx="1"/>
          </p:nvPr>
        </p:nvSpPr>
        <p:spPr>
          <a:xfrm>
            <a:off x="1522412" y="1600200"/>
            <a:ext cx="9144000" cy="5105400"/>
          </a:xfrm>
        </p:spPr>
        <p:txBody>
          <a:bodyPr/>
          <a:lstStyle/>
          <a:p>
            <a:pPr marL="457200" indent="-457200">
              <a:buFont typeface="Arial" panose="020B0604020202020204" pitchFamily="34" charset="0"/>
              <a:buChar char="•"/>
            </a:pPr>
            <a:r>
              <a:rPr lang="en-US" cap="none" dirty="0" smtClean="0"/>
              <a:t>Summer pay checks differ from Regular pay checks in that they are deferred pay (net) checks.</a:t>
            </a:r>
          </a:p>
          <a:p>
            <a:pPr marL="457200" indent="-457200">
              <a:buFont typeface="Arial" panose="020B0604020202020204" pitchFamily="34" charset="0"/>
              <a:buChar char="•"/>
            </a:pPr>
            <a:r>
              <a:rPr lang="en-US" cap="none" dirty="0" smtClean="0"/>
              <a:t>Based upon IRS Regulation Sec. 1.451-2(a) (2006)</a:t>
            </a:r>
          </a:p>
          <a:p>
            <a:r>
              <a:rPr lang="en-US" cap="none" dirty="0" smtClean="0"/>
              <a:t>     </a:t>
            </a:r>
          </a:p>
          <a:p>
            <a:pPr marL="457200" indent="-457200">
              <a:buFont typeface="Arial" panose="020B0604020202020204" pitchFamily="34" charset="0"/>
              <a:buChar char="•"/>
            </a:pPr>
            <a:endParaRPr lang="en-US" cap="none" dirty="0"/>
          </a:p>
        </p:txBody>
      </p:sp>
      <p:pic>
        <p:nvPicPr>
          <p:cNvPr id="5" name="Picture 4"/>
          <p:cNvPicPr>
            <a:picLocks noChangeAspect="1"/>
          </p:cNvPicPr>
          <p:nvPr/>
        </p:nvPicPr>
        <p:blipFill>
          <a:blip r:embed="rId2"/>
          <a:stretch>
            <a:fillRect/>
          </a:stretch>
        </p:blipFill>
        <p:spPr>
          <a:xfrm>
            <a:off x="1370012" y="3200400"/>
            <a:ext cx="8458200" cy="2286000"/>
          </a:xfrm>
          <a:prstGeom prst="rect">
            <a:avLst/>
          </a:prstGeom>
        </p:spPr>
      </p:pic>
    </p:spTree>
    <p:extLst>
      <p:ext uri="{BB962C8B-B14F-4D97-AF65-F5344CB8AC3E}">
        <p14:creationId xmlns:p14="http://schemas.microsoft.com/office/powerpoint/2010/main" val="194263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100000"/>
                <a:satMod val="100000"/>
                <a:lumMod val="160000"/>
              </a:schemeClr>
            </a:gs>
            <a:gs pos="100000">
              <a:srgbClr val="00B0F0"/>
            </a:gs>
            <a:gs pos="100000">
              <a:schemeClr val="bg2">
                <a:shade val="100000"/>
                <a:satMod val="100000"/>
                <a:lumMod val="95000"/>
              </a:schemeClr>
            </a:gs>
          </a:gsLst>
          <a:lin ang="18900000" scaled="0"/>
        </a:gradFill>
        <a:effectLst/>
      </p:bgPr>
    </p:bg>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522412" y="1066800"/>
            <a:ext cx="9753600" cy="5257800"/>
          </a:xfrm>
        </p:spPr>
        <p:txBody>
          <a:bodyPr/>
          <a:lstStyle/>
          <a:p>
            <a:pPr marL="457200" indent="-457200">
              <a:buFont typeface="Arial" panose="020B0604020202020204" pitchFamily="34" charset="0"/>
              <a:buChar char="•"/>
            </a:pPr>
            <a:r>
              <a:rPr lang="en-US" cap="none" dirty="0" smtClean="0"/>
              <a:t>“12 equal net approach” vs. “equal gross”</a:t>
            </a:r>
          </a:p>
          <a:p>
            <a:pPr marL="457200" indent="-457200">
              <a:buFont typeface="Arial" panose="020B0604020202020204" pitchFamily="34" charset="0"/>
              <a:buChar char="•"/>
            </a:pPr>
            <a:r>
              <a:rPr lang="en-US" cap="none" dirty="0"/>
              <a:t>Net amount will </a:t>
            </a:r>
            <a:r>
              <a:rPr lang="en-US" i="1" cap="none" dirty="0" smtClean="0"/>
              <a:t>not</a:t>
            </a:r>
            <a:r>
              <a:rPr lang="en-US" cap="none" dirty="0" smtClean="0"/>
              <a:t> be </a:t>
            </a:r>
            <a:r>
              <a:rPr lang="en-US" cap="none" dirty="0"/>
              <a:t>equal over the 12 checks </a:t>
            </a:r>
            <a:r>
              <a:rPr lang="en-US" cap="none" dirty="0" smtClean="0"/>
              <a:t>(voluntary deductions, tax rates or withholding changes)</a:t>
            </a:r>
          </a:p>
          <a:p>
            <a:pPr marL="457200" indent="-457200">
              <a:buFont typeface="Arial" panose="020B0604020202020204" pitchFamily="34" charset="0"/>
              <a:buChar char="•"/>
            </a:pPr>
            <a:r>
              <a:rPr lang="en-US" cap="none" dirty="0" smtClean="0"/>
              <a:t>Regular check will reflect the annual salary divided by 11 </a:t>
            </a:r>
          </a:p>
          <a:p>
            <a:pPr marL="457200" indent="-457200">
              <a:buFont typeface="Arial" panose="020B0604020202020204" pitchFamily="34" charset="0"/>
              <a:buChar char="•"/>
            </a:pPr>
            <a:r>
              <a:rPr lang="en-US" cap="none" dirty="0" smtClean="0"/>
              <a:t>All taxes and (most) voluntary deductions are taken over 11 months</a:t>
            </a:r>
          </a:p>
          <a:p>
            <a:pPr marL="457200" indent="-457200">
              <a:buFont typeface="Arial" panose="020B0604020202020204" pitchFamily="34" charset="0"/>
              <a:buChar char="•"/>
            </a:pPr>
            <a:r>
              <a:rPr lang="en-US" cap="none" dirty="0" smtClean="0"/>
              <a:t>1/6 of the adjusted gross is deposited into a “holding account” that is paid out at the end of June as your “summer check”</a:t>
            </a:r>
          </a:p>
          <a:p>
            <a:pPr marL="457200" indent="-457200">
              <a:buFont typeface="Arial" panose="020B0604020202020204" pitchFamily="34" charset="0"/>
              <a:buChar char="•"/>
            </a:pPr>
            <a:endParaRPr lang="en-US" cap="none" dirty="0" smtClean="0"/>
          </a:p>
        </p:txBody>
      </p:sp>
    </p:spTree>
    <p:extLst>
      <p:ext uri="{BB962C8B-B14F-4D97-AF65-F5344CB8AC3E}">
        <p14:creationId xmlns:p14="http://schemas.microsoft.com/office/powerpoint/2010/main" val="2504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gs>
            <a:gs pos="95000">
              <a:schemeClr val="bg2">
                <a:lumMod val="85000"/>
                <a:lumOff val="15000"/>
              </a:schemeClr>
            </a:gs>
            <a:gs pos="100000">
              <a:schemeClr val="bg2">
                <a:shade val="100000"/>
                <a:satMod val="100000"/>
                <a:lumMod val="80000"/>
              </a:schemeClr>
            </a:gs>
          </a:gsLst>
          <a:lin ang="8100000" scaled="0"/>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1065214" y="741872"/>
            <a:ext cx="9829798" cy="1239328"/>
          </a:xfrm>
        </p:spPr>
        <p:txBody>
          <a:bodyPr>
            <a:normAutofit/>
          </a:bodyPr>
          <a:lstStyle/>
          <a:p>
            <a:r>
              <a:rPr lang="en-US" sz="5400" dirty="0" smtClean="0"/>
              <a:t>CalSTRS</a:t>
            </a:r>
            <a:endParaRPr lang="en-US" sz="5400" dirty="0"/>
          </a:p>
        </p:txBody>
      </p:sp>
      <p:sp>
        <p:nvSpPr>
          <p:cNvPr id="7" name="Text Placeholder 6"/>
          <p:cNvSpPr>
            <a:spLocks noGrp="1"/>
          </p:cNvSpPr>
          <p:nvPr>
            <p:ph type="body" sz="half" idx="2"/>
          </p:nvPr>
        </p:nvSpPr>
        <p:spPr>
          <a:xfrm>
            <a:off x="989012" y="2286000"/>
            <a:ext cx="10210798" cy="3657600"/>
          </a:xfrm>
        </p:spPr>
        <p:txBody>
          <a:bodyPr/>
          <a:lstStyle/>
          <a:p>
            <a:pPr marL="342900" indent="-342900">
              <a:buFont typeface="Arial" panose="020B0604020202020204" pitchFamily="34" charset="0"/>
              <a:buChar char="•"/>
            </a:pPr>
            <a:r>
              <a:rPr lang="en-US" sz="2800" dirty="0" smtClean="0"/>
              <a:t>California State Teachers Retirement System</a:t>
            </a:r>
            <a:endParaRPr lang="en-US" sz="2800" dirty="0">
              <a:hlinkClick r:id="rId2"/>
            </a:endParaRPr>
          </a:p>
          <a:p>
            <a:pPr marL="342900" indent="-342900">
              <a:buFont typeface="Arial" panose="020B0604020202020204" pitchFamily="34" charset="0"/>
              <a:buChar char="•"/>
            </a:pPr>
            <a:r>
              <a:rPr lang="en-US" sz="2800" dirty="0" smtClean="0">
                <a:solidFill>
                  <a:srgbClr val="00B0F0"/>
                </a:solidFill>
                <a:hlinkClick r:id="rId2"/>
              </a:rPr>
              <a:t>www.calstrs.com</a:t>
            </a:r>
            <a:endParaRPr lang="en-US" sz="2800" dirty="0" smtClean="0">
              <a:solidFill>
                <a:srgbClr val="00B0F0"/>
              </a:solidFill>
            </a:endParaRPr>
          </a:p>
          <a:p>
            <a:pPr marL="342900" indent="-342900">
              <a:buFont typeface="Arial" panose="020B0604020202020204" pitchFamily="34" charset="0"/>
              <a:buChar char="•"/>
            </a:pPr>
            <a:r>
              <a:rPr lang="en-US" sz="2800" dirty="0" smtClean="0"/>
              <a:t>Name changes, address changes</a:t>
            </a:r>
          </a:p>
          <a:p>
            <a:pPr marL="342900" indent="-342900">
              <a:buFont typeface="Arial" panose="020B0604020202020204" pitchFamily="34" charset="0"/>
              <a:buChar char="•"/>
            </a:pPr>
            <a:r>
              <a:rPr lang="en-US" sz="2800" dirty="0" smtClean="0"/>
              <a:t>Retirement planning</a:t>
            </a:r>
          </a:p>
          <a:p>
            <a:pPr marL="342900" indent="-342900">
              <a:buFont typeface="Arial" panose="020B0604020202020204" pitchFamily="34" charset="0"/>
              <a:buChar char="•"/>
            </a:pPr>
            <a:r>
              <a:rPr lang="en-US" sz="2800" dirty="0" smtClean="0"/>
              <a:t>Beneficiaries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5805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100000"/>
                <a:satMod val="100000"/>
                <a:lumMod val="160000"/>
              </a:schemeClr>
            </a:gs>
            <a:gs pos="98000">
              <a:srgbClr val="00B0F0"/>
            </a:gs>
            <a:gs pos="100000">
              <a:schemeClr val="bg2">
                <a:shade val="100000"/>
                <a:satMod val="100000"/>
                <a:lumMod val="95000"/>
              </a:schemeClr>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0012" y="228600"/>
            <a:ext cx="10134599" cy="1905000"/>
          </a:xfrm>
        </p:spPr>
        <p:txBody>
          <a:bodyPr/>
          <a:lstStyle/>
          <a:p>
            <a:r>
              <a:rPr lang="en-US" sz="5400" dirty="0" smtClean="0"/>
              <a:t>Taxes, Disability, Voluntary </a:t>
            </a:r>
            <a:r>
              <a:rPr lang="en-US" sz="5400" dirty="0" smtClean="0"/>
              <a:t>Deductions </a:t>
            </a:r>
            <a:r>
              <a:rPr lang="en-US" sz="5400" dirty="0" smtClean="0"/>
              <a:t>(vol-deds) </a:t>
            </a:r>
            <a:endParaRPr lang="en-US" sz="5400" dirty="0"/>
          </a:p>
        </p:txBody>
      </p:sp>
      <p:sp>
        <p:nvSpPr>
          <p:cNvPr id="3" name="Subtitle 2"/>
          <p:cNvSpPr>
            <a:spLocks noGrp="1"/>
          </p:cNvSpPr>
          <p:nvPr>
            <p:ph type="subTitle" idx="1"/>
          </p:nvPr>
        </p:nvSpPr>
        <p:spPr>
          <a:xfrm>
            <a:off x="1374211" y="2362200"/>
            <a:ext cx="9601200" cy="3429000"/>
          </a:xfrm>
        </p:spPr>
        <p:txBody>
          <a:bodyPr/>
          <a:lstStyle/>
          <a:p>
            <a:pPr marL="457200" indent="-457200">
              <a:buFont typeface="Arial" panose="020B0604020202020204" pitchFamily="34" charset="0"/>
              <a:buChar char="•"/>
            </a:pPr>
            <a:r>
              <a:rPr lang="en-US" cap="none" dirty="0" smtClean="0"/>
              <a:t>Non-taxable vs. taxable deductions</a:t>
            </a:r>
          </a:p>
          <a:p>
            <a:pPr marL="457200" indent="-457200">
              <a:buFont typeface="Arial" panose="020B0604020202020204" pitchFamily="34" charset="0"/>
              <a:buChar char="•"/>
            </a:pPr>
            <a:r>
              <a:rPr lang="en-US" cap="none" dirty="0" smtClean="0"/>
              <a:t>Federal and State taxes are based on your W-4 exemptions</a:t>
            </a:r>
          </a:p>
          <a:p>
            <a:pPr marL="457200" indent="-457200">
              <a:buFont typeface="Arial" panose="020B0604020202020204" pitchFamily="34" charset="0"/>
              <a:buChar char="•"/>
            </a:pPr>
            <a:r>
              <a:rPr lang="en-US" cap="none" dirty="0" smtClean="0">
                <a:solidFill>
                  <a:srgbClr val="FF0000"/>
                </a:solidFill>
              </a:rPr>
              <a:t>LCMSD does not participate in the state disability plan. There are private vendors who offer optional plans (i.e.  American Fidelity, Standard Insurance)</a:t>
            </a:r>
          </a:p>
          <a:p>
            <a:pPr marL="457200" indent="-457200">
              <a:buFont typeface="Arial" panose="020B0604020202020204" pitchFamily="34" charset="0"/>
              <a:buChar char="•"/>
            </a:pPr>
            <a:r>
              <a:rPr lang="en-US" cap="none" dirty="0" smtClean="0"/>
              <a:t>Voluntary-deductions (vol-deds) - Over the cap health premiums, flex accounts, cancer/life insurance premiums</a:t>
            </a:r>
            <a:endParaRPr lang="en-US" cap="none" dirty="0"/>
          </a:p>
        </p:txBody>
      </p:sp>
    </p:spTree>
    <p:extLst>
      <p:ext uri="{BB962C8B-B14F-4D97-AF65-F5344CB8AC3E}">
        <p14:creationId xmlns:p14="http://schemas.microsoft.com/office/powerpoint/2010/main" val="26409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100000">
              <a:srgbClr val="C0ECFC"/>
            </a:gs>
            <a:gs pos="100000">
              <a:srgbClr val="80D8F8"/>
            </a:gs>
            <a:gs pos="64000">
              <a:srgbClr val="00B0F0"/>
            </a:gs>
            <a:gs pos="0">
              <a:srgbClr val="FFFF00"/>
            </a:gs>
            <a:gs pos="98000">
              <a:srgbClr val="0070C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3812" y="381000"/>
            <a:ext cx="9372600" cy="1066800"/>
          </a:xfrm>
        </p:spPr>
        <p:txBody>
          <a:bodyPr>
            <a:normAutofit/>
          </a:bodyPr>
          <a:lstStyle/>
          <a:p>
            <a:r>
              <a:rPr lang="en-US" sz="5400" dirty="0" smtClean="0">
                <a:solidFill>
                  <a:schemeClr val="bg1"/>
                </a:solidFill>
              </a:rPr>
              <a:t>Benefits</a:t>
            </a:r>
            <a:endParaRPr lang="en-US" sz="5400" dirty="0">
              <a:solidFill>
                <a:schemeClr val="bg1"/>
              </a:solidFill>
            </a:endParaRPr>
          </a:p>
        </p:txBody>
      </p:sp>
      <p:sp>
        <p:nvSpPr>
          <p:cNvPr id="4" name="Subtitle 3"/>
          <p:cNvSpPr>
            <a:spLocks noGrp="1"/>
          </p:cNvSpPr>
          <p:nvPr>
            <p:ph type="subTitle" idx="1"/>
          </p:nvPr>
        </p:nvSpPr>
        <p:spPr>
          <a:xfrm>
            <a:off x="1293812" y="1828800"/>
            <a:ext cx="9372600" cy="4191000"/>
          </a:xfrm>
          <a:noFill/>
          <a:ln>
            <a:noFill/>
          </a:ln>
        </p:spPr>
        <p:txBody>
          <a:bodyPr/>
          <a:lstStyle/>
          <a:p>
            <a:pPr marL="457200" indent="-457200">
              <a:buFont typeface="Arial" panose="020B0604020202020204" pitchFamily="34" charset="0"/>
              <a:buChar char="•"/>
            </a:pPr>
            <a:r>
              <a:rPr lang="en-US" cap="none" dirty="0" smtClean="0">
                <a:solidFill>
                  <a:schemeClr val="bg1"/>
                </a:solidFill>
              </a:rPr>
              <a:t>Sick Leave </a:t>
            </a:r>
          </a:p>
          <a:p>
            <a:pPr marL="457200" indent="-457200">
              <a:buFont typeface="Arial" panose="020B0604020202020204" pitchFamily="34" charset="0"/>
              <a:buChar char="•"/>
            </a:pPr>
            <a:r>
              <a:rPr lang="en-US" cap="none" dirty="0" smtClean="0">
                <a:solidFill>
                  <a:schemeClr val="bg1"/>
                </a:solidFill>
              </a:rPr>
              <a:t>Personal Necessity (PN), Personal Leave (PL) </a:t>
            </a:r>
          </a:p>
          <a:p>
            <a:pPr marL="457200" indent="-457200">
              <a:buFont typeface="Arial" panose="020B0604020202020204" pitchFamily="34" charset="0"/>
              <a:buChar char="•"/>
            </a:pPr>
            <a:r>
              <a:rPr lang="en-US" cap="none" dirty="0" smtClean="0">
                <a:solidFill>
                  <a:schemeClr val="bg1"/>
                </a:solidFill>
              </a:rPr>
              <a:t>FMLA and CFRA </a:t>
            </a:r>
          </a:p>
          <a:p>
            <a:pPr marL="457200" indent="-457200">
              <a:buFont typeface="Arial" panose="020B0604020202020204" pitchFamily="34" charset="0"/>
              <a:buChar char="•"/>
            </a:pPr>
            <a:r>
              <a:rPr lang="en-US" cap="none" dirty="0">
                <a:solidFill>
                  <a:schemeClr val="bg1"/>
                </a:solidFill>
              </a:rPr>
              <a:t>O</a:t>
            </a:r>
            <a:r>
              <a:rPr lang="en-US" cap="none" dirty="0" smtClean="0">
                <a:solidFill>
                  <a:schemeClr val="bg1"/>
                </a:solidFill>
              </a:rPr>
              <a:t>ther </a:t>
            </a:r>
            <a:r>
              <a:rPr lang="en-US" cap="none" dirty="0">
                <a:solidFill>
                  <a:schemeClr val="bg1"/>
                </a:solidFill>
              </a:rPr>
              <a:t>L</a:t>
            </a:r>
            <a:r>
              <a:rPr lang="en-US" cap="none" dirty="0" smtClean="0">
                <a:solidFill>
                  <a:schemeClr val="bg1"/>
                </a:solidFill>
              </a:rPr>
              <a:t>eaves </a:t>
            </a:r>
          </a:p>
          <a:p>
            <a:pPr marL="457200" indent="-457200">
              <a:buFont typeface="Arial" panose="020B0604020202020204" pitchFamily="34" charset="0"/>
              <a:buChar char="•"/>
            </a:pPr>
            <a:r>
              <a:rPr lang="en-US" cap="none" dirty="0" smtClean="0">
                <a:solidFill>
                  <a:schemeClr val="bg1"/>
                </a:solidFill>
              </a:rPr>
              <a:t>Health, Dental and Vision Benefits</a:t>
            </a:r>
            <a:endParaRPr lang="en-US" cap="none" dirty="0" smtClean="0"/>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a:p>
        </p:txBody>
      </p:sp>
    </p:spTree>
    <p:extLst>
      <p:ext uri="{BB962C8B-B14F-4D97-AF65-F5344CB8AC3E}">
        <p14:creationId xmlns:p14="http://schemas.microsoft.com/office/powerpoint/2010/main" val="319568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18000">
              <a:srgbClr val="FFFF00"/>
            </a:gs>
            <a:gs pos="60000">
              <a:srgbClr val="00B0F0"/>
            </a:gs>
            <a:gs pos="100000">
              <a:srgbClr val="0070C0"/>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2" y="152400"/>
            <a:ext cx="5706485" cy="914400"/>
          </a:xfrm>
        </p:spPr>
        <p:txBody>
          <a:bodyPr/>
          <a:lstStyle/>
          <a:p>
            <a:r>
              <a:rPr lang="en-US" sz="5400" dirty="0" smtClean="0">
                <a:solidFill>
                  <a:schemeClr val="bg1"/>
                </a:solidFill>
              </a:rPr>
              <a:t>Sick Leave</a:t>
            </a:r>
            <a:endParaRPr lang="en-US" sz="5400" dirty="0">
              <a:solidFill>
                <a:schemeClr val="bg1"/>
              </a:solidFill>
            </a:endParaRPr>
          </a:p>
        </p:txBody>
      </p:sp>
      <p:sp>
        <p:nvSpPr>
          <p:cNvPr id="3" name="Subtitle 2"/>
          <p:cNvSpPr>
            <a:spLocks noGrp="1"/>
          </p:cNvSpPr>
          <p:nvPr>
            <p:ph type="subTitle" idx="1"/>
          </p:nvPr>
        </p:nvSpPr>
        <p:spPr>
          <a:xfrm>
            <a:off x="1065212" y="1143000"/>
            <a:ext cx="10363200" cy="5562600"/>
          </a:xfrm>
          <a:noFill/>
        </p:spPr>
        <p:txBody>
          <a:bodyPr/>
          <a:lstStyle/>
          <a:p>
            <a:pPr marL="457200" indent="-457200">
              <a:buFont typeface="Arial" panose="020B0604020202020204" pitchFamily="34" charset="0"/>
              <a:buChar char="•"/>
            </a:pPr>
            <a:r>
              <a:rPr lang="en-US" sz="2200" cap="none" dirty="0" smtClean="0">
                <a:solidFill>
                  <a:schemeClr val="bg1"/>
                </a:solidFill>
              </a:rPr>
              <a:t>Sick hours as listed on paycheck reflects available time at the start of the current month. Sick leave is posted in arrears.</a:t>
            </a:r>
          </a:p>
          <a:p>
            <a:pPr marL="457200" indent="-457200">
              <a:buFont typeface="Arial" panose="020B0604020202020204" pitchFamily="34" charset="0"/>
              <a:buChar char="•"/>
            </a:pPr>
            <a:r>
              <a:rPr lang="en-US" sz="2200" cap="none" dirty="0" smtClean="0">
                <a:solidFill>
                  <a:schemeClr val="bg1"/>
                </a:solidFill>
              </a:rPr>
              <a:t>Sick leave is accrued and docked at 6 hours per day. </a:t>
            </a:r>
          </a:p>
          <a:p>
            <a:pPr marL="457200" indent="-457200">
              <a:buFont typeface="Arial" panose="020B0604020202020204" pitchFamily="34" charset="0"/>
              <a:buChar char="•"/>
            </a:pPr>
            <a:r>
              <a:rPr lang="en-US" sz="2200" cap="none" dirty="0" smtClean="0">
                <a:solidFill>
                  <a:schemeClr val="bg1"/>
                </a:solidFill>
              </a:rPr>
              <a:t>Ten (10) days, sixty (60) hours per year are accrued (pro-rated for FTE) at the beginning of the year. The accrued hours are earned at one (1) day, six (6) hours per month, Sept – June. </a:t>
            </a:r>
          </a:p>
          <a:p>
            <a:pPr marL="457200" indent="-457200">
              <a:buFont typeface="Arial" panose="020B0604020202020204" pitchFamily="34" charset="0"/>
              <a:buChar char="•"/>
            </a:pPr>
            <a:r>
              <a:rPr lang="en-US" sz="2200" cap="none" dirty="0" smtClean="0">
                <a:solidFill>
                  <a:schemeClr val="bg1"/>
                </a:solidFill>
              </a:rPr>
              <a:t>Sick hours accrued can be used before they are earned but unearned hours will be reversed should the employee terminate employment before the end of the school year.</a:t>
            </a:r>
          </a:p>
          <a:p>
            <a:pPr marL="457200" indent="-457200">
              <a:buFont typeface="Arial" panose="020B0604020202020204" pitchFamily="34" charset="0"/>
              <a:buChar char="•"/>
            </a:pPr>
            <a:r>
              <a:rPr lang="en-US" sz="2200" cap="none" dirty="0" smtClean="0">
                <a:solidFill>
                  <a:schemeClr val="bg1"/>
                </a:solidFill>
              </a:rPr>
              <a:t>Sick hours carry over year to year and may surrendered to STRS at the time of retirement (if retirement is from LCMSD) to be converted into service credit.</a:t>
            </a:r>
          </a:p>
          <a:p>
            <a:pPr marL="457200" indent="-457200">
              <a:buFont typeface="Arial" panose="020B0604020202020204" pitchFamily="34" charset="0"/>
              <a:buChar char="•"/>
            </a:pPr>
            <a:r>
              <a:rPr lang="en-US" sz="2200" cap="none" dirty="0" smtClean="0">
                <a:solidFill>
                  <a:schemeClr val="bg1"/>
                </a:solidFill>
              </a:rPr>
              <a:t>Sick hours can be transferred to another district WITHIN California up to a year after you terminate employment.</a:t>
            </a:r>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smtClean="0"/>
          </a:p>
          <a:p>
            <a:pPr marL="457200" indent="-457200">
              <a:buFont typeface="Arial" panose="020B0604020202020204" pitchFamily="34" charset="0"/>
              <a:buChar char="•"/>
            </a:pPr>
            <a:endParaRPr lang="en-US" cap="none" dirty="0"/>
          </a:p>
        </p:txBody>
      </p:sp>
    </p:spTree>
    <p:extLst>
      <p:ext uri="{BB962C8B-B14F-4D97-AF65-F5344CB8AC3E}">
        <p14:creationId xmlns:p14="http://schemas.microsoft.com/office/powerpoint/2010/main" val="367549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70C0"/>
            </a:gs>
            <a:gs pos="82000">
              <a:srgbClr val="00B0F0"/>
            </a:gs>
            <a:gs pos="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2" y="402276"/>
            <a:ext cx="10744200" cy="1655124"/>
          </a:xfrm>
        </p:spPr>
        <p:txBody>
          <a:bodyPr>
            <a:noAutofit/>
          </a:bodyPr>
          <a:lstStyle/>
          <a:p>
            <a:r>
              <a:rPr lang="en-US" sz="5400" dirty="0" smtClean="0">
                <a:solidFill>
                  <a:schemeClr val="bg1"/>
                </a:solidFill>
              </a:rPr>
              <a:t>Personal Necessity (PN) and Personal Leave (PL)</a:t>
            </a:r>
            <a:endParaRPr lang="en-US" sz="5400" dirty="0">
              <a:solidFill>
                <a:schemeClr val="bg1"/>
              </a:solidFill>
            </a:endParaRPr>
          </a:p>
        </p:txBody>
      </p:sp>
      <p:sp>
        <p:nvSpPr>
          <p:cNvPr id="3" name="Content Placeholder 2"/>
          <p:cNvSpPr>
            <a:spLocks noGrp="1"/>
          </p:cNvSpPr>
          <p:nvPr>
            <p:ph idx="1"/>
          </p:nvPr>
        </p:nvSpPr>
        <p:spPr>
          <a:xfrm>
            <a:off x="1293812" y="2286000"/>
            <a:ext cx="9372600" cy="3810000"/>
          </a:xfrm>
        </p:spPr>
        <p:txBody>
          <a:bodyPr/>
          <a:lstStyle/>
          <a:p>
            <a:pPr marL="457200" indent="-457200"/>
            <a:r>
              <a:rPr lang="en-US" dirty="0" smtClean="0">
                <a:solidFill>
                  <a:schemeClr val="bg1"/>
                </a:solidFill>
              </a:rPr>
              <a:t>Personal Necessity </a:t>
            </a:r>
            <a:r>
              <a:rPr lang="en-US" dirty="0">
                <a:solidFill>
                  <a:schemeClr val="bg1"/>
                </a:solidFill>
              </a:rPr>
              <a:t>hours </a:t>
            </a:r>
            <a:r>
              <a:rPr lang="en-US" dirty="0" smtClean="0">
                <a:solidFill>
                  <a:schemeClr val="bg1"/>
                </a:solidFill>
              </a:rPr>
              <a:t>are directly linked to, and deducted from, your sick leave hours.</a:t>
            </a:r>
          </a:p>
          <a:p>
            <a:pPr marL="457200" indent="-457200"/>
            <a:r>
              <a:rPr lang="en-US" dirty="0" smtClean="0">
                <a:solidFill>
                  <a:schemeClr val="bg1"/>
                </a:solidFill>
              </a:rPr>
              <a:t>Taking Personal </a:t>
            </a:r>
            <a:r>
              <a:rPr lang="en-US" dirty="0">
                <a:solidFill>
                  <a:schemeClr val="bg1"/>
                </a:solidFill>
              </a:rPr>
              <a:t>Necessity </a:t>
            </a:r>
            <a:r>
              <a:rPr lang="en-US" dirty="0" smtClean="0">
                <a:solidFill>
                  <a:schemeClr val="bg1"/>
                </a:solidFill>
              </a:rPr>
              <a:t>is limited to </a:t>
            </a:r>
            <a:r>
              <a:rPr lang="en-US" dirty="0">
                <a:solidFill>
                  <a:schemeClr val="bg1"/>
                </a:solidFill>
              </a:rPr>
              <a:t>7 </a:t>
            </a:r>
            <a:r>
              <a:rPr lang="en-US" dirty="0" smtClean="0">
                <a:solidFill>
                  <a:schemeClr val="bg1"/>
                </a:solidFill>
              </a:rPr>
              <a:t>of your 10 sick days </a:t>
            </a:r>
            <a:r>
              <a:rPr lang="en-US" dirty="0">
                <a:solidFill>
                  <a:schemeClr val="bg1"/>
                </a:solidFill>
              </a:rPr>
              <a:t>(42 </a:t>
            </a:r>
            <a:r>
              <a:rPr lang="en-US" dirty="0" smtClean="0">
                <a:solidFill>
                  <a:schemeClr val="bg1"/>
                </a:solidFill>
              </a:rPr>
              <a:t>hours </a:t>
            </a:r>
            <a:r>
              <a:rPr lang="en-US" dirty="0">
                <a:solidFill>
                  <a:schemeClr val="bg1"/>
                </a:solidFill>
              </a:rPr>
              <a:t>per 1.0 FTE - pro-rated for FTE) </a:t>
            </a:r>
            <a:r>
              <a:rPr lang="en-US" dirty="0" smtClean="0">
                <a:solidFill>
                  <a:schemeClr val="bg1"/>
                </a:solidFill>
              </a:rPr>
              <a:t>per year. </a:t>
            </a:r>
          </a:p>
          <a:p>
            <a:pPr marL="457200" indent="-457200"/>
            <a:r>
              <a:rPr lang="en-US" dirty="0" smtClean="0">
                <a:solidFill>
                  <a:schemeClr val="bg1"/>
                </a:solidFill>
              </a:rPr>
              <a:t>PN </a:t>
            </a:r>
            <a:r>
              <a:rPr lang="en-US" dirty="0">
                <a:solidFill>
                  <a:schemeClr val="bg1"/>
                </a:solidFill>
              </a:rPr>
              <a:t>resets each </a:t>
            </a:r>
            <a:r>
              <a:rPr lang="en-US" dirty="0" smtClean="0">
                <a:solidFill>
                  <a:schemeClr val="bg1"/>
                </a:solidFill>
              </a:rPr>
              <a:t>year.</a:t>
            </a:r>
            <a:endParaRPr lang="en-US" dirty="0">
              <a:solidFill>
                <a:schemeClr val="bg1"/>
              </a:solidFill>
            </a:endParaRPr>
          </a:p>
          <a:p>
            <a:pPr marL="457200" indent="-457200"/>
            <a:r>
              <a:rPr lang="en-US" dirty="0">
                <a:solidFill>
                  <a:schemeClr val="bg1"/>
                </a:solidFill>
              </a:rPr>
              <a:t>Each Employee accrues 1 Personal Leave </a:t>
            </a:r>
            <a:r>
              <a:rPr lang="en-US" dirty="0" smtClean="0">
                <a:solidFill>
                  <a:schemeClr val="bg1"/>
                </a:solidFill>
              </a:rPr>
              <a:t>(PL) day, pro-rated for FTE. The PL day must be pre-approved. PL hours do not carry over year to year.</a:t>
            </a:r>
            <a:endParaRPr lang="en-US" dirty="0">
              <a:solidFill>
                <a:schemeClr val="bg1"/>
              </a:solidFill>
            </a:endParaRPr>
          </a:p>
          <a:p>
            <a:endParaRPr lang="en-US" dirty="0"/>
          </a:p>
        </p:txBody>
      </p:sp>
    </p:spTree>
    <p:extLst>
      <p:ext uri="{BB962C8B-B14F-4D97-AF65-F5344CB8AC3E}">
        <p14:creationId xmlns:p14="http://schemas.microsoft.com/office/powerpoint/2010/main" val="227694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rotWithShape="1">
          <a:gsLst>
            <a:gs pos="3000">
              <a:srgbClr val="00B0F0"/>
            </a:gs>
            <a:gs pos="13000">
              <a:srgbClr val="FFFF00"/>
            </a:gs>
            <a:gs pos="83000">
              <a:srgbClr val="0070C0"/>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9156" y="152400"/>
            <a:ext cx="10760256" cy="1143000"/>
          </a:xfrm>
        </p:spPr>
        <p:txBody>
          <a:bodyPr/>
          <a:lstStyle/>
          <a:p>
            <a:r>
              <a:rPr lang="en-US" sz="5400" dirty="0" smtClean="0">
                <a:solidFill>
                  <a:schemeClr val="bg1"/>
                </a:solidFill>
              </a:rPr>
              <a:t>FMLA and CFRA </a:t>
            </a:r>
            <a:endParaRPr lang="en-US" sz="5400" dirty="0">
              <a:solidFill>
                <a:schemeClr val="bg1"/>
              </a:solidFill>
            </a:endParaRPr>
          </a:p>
        </p:txBody>
      </p:sp>
      <p:sp>
        <p:nvSpPr>
          <p:cNvPr id="3" name="Subtitle 2"/>
          <p:cNvSpPr>
            <a:spLocks noGrp="1"/>
          </p:cNvSpPr>
          <p:nvPr>
            <p:ph type="subTitle" idx="1"/>
          </p:nvPr>
        </p:nvSpPr>
        <p:spPr>
          <a:xfrm>
            <a:off x="1065212" y="1524000"/>
            <a:ext cx="10439400" cy="4953000"/>
          </a:xfrm>
        </p:spPr>
        <p:txBody>
          <a:bodyPr/>
          <a:lstStyle/>
          <a:p>
            <a:pPr marL="342900" indent="-342900">
              <a:buFont typeface="Arial" panose="020B0604020202020204" pitchFamily="34" charset="0"/>
              <a:buChar char="•"/>
            </a:pPr>
            <a:r>
              <a:rPr lang="en-US" sz="2400" cap="none" dirty="0" smtClean="0">
                <a:solidFill>
                  <a:schemeClr val="bg1"/>
                </a:solidFill>
              </a:rPr>
              <a:t>FMLA </a:t>
            </a:r>
            <a:r>
              <a:rPr lang="en-US" sz="2400" cap="none" dirty="0">
                <a:solidFill>
                  <a:schemeClr val="bg1"/>
                </a:solidFill>
              </a:rPr>
              <a:t>(</a:t>
            </a:r>
            <a:r>
              <a:rPr lang="en-US" sz="2400" cap="none" dirty="0" smtClean="0">
                <a:solidFill>
                  <a:schemeClr val="bg1"/>
                </a:solidFill>
              </a:rPr>
              <a:t>Family Medical Leave Act) and CFRA (California Family Rights Act)</a:t>
            </a:r>
          </a:p>
          <a:p>
            <a:pPr marL="342900" indent="-342900">
              <a:buFont typeface="Arial" panose="020B0604020202020204" pitchFamily="34" charset="0"/>
              <a:buChar char="•"/>
            </a:pPr>
            <a:r>
              <a:rPr lang="en-US" sz="2400" cap="none" dirty="0">
                <a:solidFill>
                  <a:schemeClr val="bg1"/>
                </a:solidFill>
              </a:rPr>
              <a:t>Employed by LCMSD for at least 12 months (one school year)</a:t>
            </a:r>
          </a:p>
          <a:p>
            <a:pPr marL="342900" indent="-342900">
              <a:buFont typeface="Arial" panose="020B0604020202020204" pitchFamily="34" charset="0"/>
              <a:buChar char="•"/>
            </a:pPr>
            <a:r>
              <a:rPr lang="en-US" sz="2400" cap="none" dirty="0">
                <a:solidFill>
                  <a:schemeClr val="bg1"/>
                </a:solidFill>
              </a:rPr>
              <a:t>Up to 12 workweeks of FMLA in a 12-month period</a:t>
            </a:r>
          </a:p>
          <a:p>
            <a:pPr marL="342900" indent="-342900">
              <a:buFont typeface="Arial" panose="020B0604020202020204" pitchFamily="34" charset="0"/>
              <a:buChar char="•"/>
            </a:pPr>
            <a:r>
              <a:rPr lang="en-US" sz="2400" cap="none" dirty="0" smtClean="0">
                <a:solidFill>
                  <a:schemeClr val="bg1"/>
                </a:solidFill>
              </a:rPr>
              <a:t>Leave may be taken for one of the following:</a:t>
            </a:r>
          </a:p>
          <a:p>
            <a:r>
              <a:rPr lang="en-US" sz="2400" cap="none" dirty="0">
                <a:solidFill>
                  <a:schemeClr val="bg1"/>
                </a:solidFill>
              </a:rPr>
              <a:t>	</a:t>
            </a:r>
            <a:r>
              <a:rPr lang="en-US" sz="2400" cap="none" dirty="0" smtClean="0">
                <a:solidFill>
                  <a:schemeClr val="bg1"/>
                </a:solidFill>
              </a:rPr>
              <a:t>- employee’s own serious health condition</a:t>
            </a:r>
          </a:p>
          <a:p>
            <a:r>
              <a:rPr lang="en-US" sz="2400" cap="none" dirty="0">
                <a:solidFill>
                  <a:schemeClr val="bg1"/>
                </a:solidFill>
              </a:rPr>
              <a:t>	</a:t>
            </a:r>
            <a:r>
              <a:rPr lang="en-US" sz="2400" cap="none" dirty="0" smtClean="0">
                <a:solidFill>
                  <a:schemeClr val="bg1"/>
                </a:solidFill>
              </a:rPr>
              <a:t>- serious health condition of employee’s child or parent (includes step)</a:t>
            </a:r>
          </a:p>
          <a:p>
            <a:r>
              <a:rPr lang="en-US" sz="2400" cap="none" dirty="0">
                <a:solidFill>
                  <a:schemeClr val="bg1"/>
                </a:solidFill>
              </a:rPr>
              <a:t>	</a:t>
            </a:r>
            <a:r>
              <a:rPr lang="en-US" sz="2400" cap="none" dirty="0" smtClean="0">
                <a:solidFill>
                  <a:schemeClr val="bg1"/>
                </a:solidFill>
              </a:rPr>
              <a:t>- serious health condition of spouse (FMLA does not include domestic 	 partners (DP) or those cohabiting CFRA allows for state registered DP)</a:t>
            </a:r>
          </a:p>
          <a:p>
            <a:r>
              <a:rPr lang="en-US" sz="2400" cap="none" dirty="0">
                <a:solidFill>
                  <a:schemeClr val="bg1"/>
                </a:solidFill>
              </a:rPr>
              <a:t> </a:t>
            </a:r>
            <a:r>
              <a:rPr lang="en-US" sz="2400" cap="none" dirty="0" smtClean="0">
                <a:solidFill>
                  <a:schemeClr val="bg1"/>
                </a:solidFill>
              </a:rPr>
              <a:t>       	- birth of a child or adoption of a child</a:t>
            </a:r>
            <a:endParaRPr lang="en-US" sz="1200" cap="none" dirty="0" smtClean="0">
              <a:solidFill>
                <a:schemeClr val="bg1"/>
              </a:solidFill>
            </a:endParaRPr>
          </a:p>
          <a:p>
            <a:pPr marL="342900" indent="-342900">
              <a:buFont typeface="Arial" panose="020B0604020202020204" pitchFamily="34" charset="0"/>
              <a:buChar char="•"/>
            </a:pPr>
            <a:endParaRPr lang="en-US" sz="2400" cap="none" dirty="0" smtClean="0">
              <a:solidFill>
                <a:schemeClr val="bg1"/>
              </a:solidFill>
            </a:endParaRPr>
          </a:p>
          <a:p>
            <a:r>
              <a:rPr lang="en-US" sz="2400" cap="none" dirty="0">
                <a:solidFill>
                  <a:schemeClr val="bg1"/>
                </a:solidFill>
              </a:rPr>
              <a:t> </a:t>
            </a:r>
            <a:r>
              <a:rPr lang="en-US" sz="2400" cap="none" dirty="0" smtClean="0">
                <a:solidFill>
                  <a:schemeClr val="bg1"/>
                </a:solidFill>
              </a:rPr>
              <a:t>	</a:t>
            </a:r>
          </a:p>
          <a:p>
            <a:endParaRPr lang="en-US" sz="2400" cap="none" dirty="0" smtClean="0">
              <a:solidFill>
                <a:schemeClr val="bg1"/>
              </a:solidFill>
            </a:endParaRPr>
          </a:p>
          <a:p>
            <a:pPr marL="457200" indent="-457200">
              <a:buFont typeface="Arial" panose="020B0604020202020204" pitchFamily="34" charset="0"/>
              <a:buChar char="•"/>
            </a:pPr>
            <a:endParaRPr lang="en-US" sz="2400" cap="none" dirty="0">
              <a:solidFill>
                <a:schemeClr val="bg1"/>
              </a:solidFill>
            </a:endParaRPr>
          </a:p>
        </p:txBody>
      </p:sp>
    </p:spTree>
    <p:extLst>
      <p:ext uri="{BB962C8B-B14F-4D97-AF65-F5344CB8AC3E}">
        <p14:creationId xmlns:p14="http://schemas.microsoft.com/office/powerpoint/2010/main" val="101044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B0F0"/>
            </a:gs>
            <a:gs pos="62000">
              <a:srgbClr val="FFFF00"/>
            </a:gs>
            <a:gs pos="100000">
              <a:srgbClr val="0070C0"/>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2" y="381000"/>
            <a:ext cx="10760256" cy="990600"/>
          </a:xfrm>
        </p:spPr>
        <p:txBody>
          <a:bodyPr/>
          <a:lstStyle/>
          <a:p>
            <a:r>
              <a:rPr lang="en-US" sz="5400" dirty="0" smtClean="0">
                <a:solidFill>
                  <a:schemeClr val="bg1"/>
                </a:solidFill>
              </a:rPr>
              <a:t>FMLA and CFRA (</a:t>
            </a:r>
            <a:r>
              <a:rPr lang="en-US" sz="5400" dirty="0" smtClean="0">
                <a:solidFill>
                  <a:schemeClr val="bg1"/>
                </a:solidFill>
              </a:rPr>
              <a:t>con’t</a:t>
            </a:r>
            <a:r>
              <a:rPr lang="en-US" sz="5400" dirty="0" smtClean="0">
                <a:solidFill>
                  <a:schemeClr val="bg1"/>
                </a:solidFill>
              </a:rPr>
              <a:t>) </a:t>
            </a:r>
            <a:endParaRPr lang="en-US" sz="5400" dirty="0">
              <a:solidFill>
                <a:schemeClr val="bg1"/>
              </a:solidFill>
            </a:endParaRPr>
          </a:p>
        </p:txBody>
      </p:sp>
      <p:sp>
        <p:nvSpPr>
          <p:cNvPr id="3" name="Subtitle 2"/>
          <p:cNvSpPr>
            <a:spLocks noGrp="1"/>
          </p:cNvSpPr>
          <p:nvPr>
            <p:ph type="subTitle" idx="1"/>
          </p:nvPr>
        </p:nvSpPr>
        <p:spPr>
          <a:xfrm>
            <a:off x="1065212" y="1676400"/>
            <a:ext cx="10439400" cy="5029200"/>
          </a:xfrm>
        </p:spPr>
        <p:txBody>
          <a:bodyPr/>
          <a:lstStyle/>
          <a:p>
            <a:pPr marL="342900" indent="-342900">
              <a:buFont typeface="Arial" panose="020B0604020202020204" pitchFamily="34" charset="0"/>
              <a:buChar char="•"/>
            </a:pPr>
            <a:r>
              <a:rPr lang="en-US" sz="2400" cap="none" dirty="0" smtClean="0">
                <a:solidFill>
                  <a:schemeClr val="bg1"/>
                </a:solidFill>
              </a:rPr>
              <a:t>In the case of illness or injury, FMLA and CFRA run concurrently.</a:t>
            </a:r>
          </a:p>
          <a:p>
            <a:pPr marL="342900" indent="-342900">
              <a:buFont typeface="Arial" panose="020B0604020202020204" pitchFamily="34" charset="0"/>
              <a:buChar char="•"/>
            </a:pPr>
            <a:r>
              <a:rPr lang="en-US" sz="2400" cap="none" dirty="0" smtClean="0">
                <a:solidFill>
                  <a:schemeClr val="bg1"/>
                </a:solidFill>
              </a:rPr>
              <a:t>Paid sick leave is used first.</a:t>
            </a:r>
          </a:p>
          <a:p>
            <a:pPr marL="342900" indent="-342900">
              <a:buFont typeface="Arial" panose="020B0604020202020204" pitchFamily="34" charset="0"/>
              <a:buChar char="•"/>
            </a:pPr>
            <a:r>
              <a:rPr lang="en-US" sz="2400" cap="none" dirty="0" smtClean="0">
                <a:solidFill>
                  <a:schemeClr val="bg1"/>
                </a:solidFill>
              </a:rPr>
              <a:t>Differential pay is calculated (and docked) monthly at the sub’s per diem. The sub per diem is multiplied by the number of days out for a given month (not </a:t>
            </a:r>
            <a:r>
              <a:rPr lang="en-US" sz="2400" cap="none" dirty="0">
                <a:solidFill>
                  <a:schemeClr val="bg1"/>
                </a:solidFill>
              </a:rPr>
              <a:t>to exceed the employee’s daily rate</a:t>
            </a:r>
            <a:r>
              <a:rPr lang="en-US" sz="2400" cap="none" dirty="0" smtClean="0">
                <a:solidFill>
                  <a:schemeClr val="bg1"/>
                </a:solidFill>
              </a:rPr>
              <a:t>). </a:t>
            </a:r>
          </a:p>
          <a:p>
            <a:pPr marL="342900" indent="-342900">
              <a:buFont typeface="Arial" panose="020B0604020202020204" pitchFamily="34" charset="0"/>
              <a:buChar char="•"/>
            </a:pPr>
            <a:r>
              <a:rPr lang="en-US" sz="2400" cap="none" dirty="0" smtClean="0">
                <a:solidFill>
                  <a:schemeClr val="bg1"/>
                </a:solidFill>
              </a:rPr>
              <a:t>Employees are entitled to five (5) months of differential pay per long-term illness or injury. The 5 months are school months (including holidays but not summer). If a portion of the 5 months remains at the end of a school year, the employee is entitled to use only the remainder in the next school year. For purposes of tracking the leave, 5 months equals 100 school days.</a:t>
            </a:r>
          </a:p>
          <a:p>
            <a:pPr marL="342900" indent="-342900">
              <a:buFont typeface="Arial" panose="020B0604020202020204" pitchFamily="34" charset="0"/>
              <a:buChar char="•"/>
            </a:pPr>
            <a:endParaRPr lang="en-US" sz="2400" cap="none" dirty="0" smtClean="0">
              <a:solidFill>
                <a:schemeClr val="bg1"/>
              </a:solidFill>
            </a:endParaRPr>
          </a:p>
          <a:p>
            <a:pPr marL="342900" indent="-342900">
              <a:buFont typeface="Arial" panose="020B0604020202020204" pitchFamily="34" charset="0"/>
              <a:buChar char="•"/>
            </a:pPr>
            <a:endParaRPr lang="en-US" sz="2400" cap="none" dirty="0" smtClean="0">
              <a:solidFill>
                <a:schemeClr val="bg1"/>
              </a:solidFill>
            </a:endParaRPr>
          </a:p>
          <a:p>
            <a:pPr marL="342900" indent="-342900">
              <a:buFont typeface="Arial" panose="020B0604020202020204" pitchFamily="34" charset="0"/>
              <a:buChar char="•"/>
            </a:pPr>
            <a:endParaRPr lang="en-US" sz="2400" cap="none" dirty="0" smtClean="0">
              <a:solidFill>
                <a:schemeClr val="bg1"/>
              </a:solidFill>
            </a:endParaRPr>
          </a:p>
          <a:p>
            <a:pPr marL="457200" indent="-457200">
              <a:buFont typeface="Arial" panose="020B0604020202020204" pitchFamily="34" charset="0"/>
              <a:buChar char="•"/>
            </a:pPr>
            <a:endParaRPr lang="en-US" sz="2400" cap="none" dirty="0">
              <a:solidFill>
                <a:schemeClr val="bg1"/>
              </a:solidFill>
            </a:endParaRPr>
          </a:p>
        </p:txBody>
      </p:sp>
    </p:spTree>
    <p:extLst>
      <p:ext uri="{BB962C8B-B14F-4D97-AF65-F5344CB8AC3E}">
        <p14:creationId xmlns:p14="http://schemas.microsoft.com/office/powerpoint/2010/main" val="24950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gs>
            <a:gs pos="100000">
              <a:schemeClr val="bg2">
                <a:lumMod val="85000"/>
                <a:lumOff val="15000"/>
              </a:schemeClr>
            </a:gs>
            <a:gs pos="100000">
              <a:srgbClr val="FFFF00"/>
            </a:gs>
          </a:gsLst>
          <a:lin ang="8100000" scaled="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00" y="76200"/>
            <a:ext cx="9735612" cy="6718013"/>
          </a:xfrm>
          <a:prstGeom prst="rect">
            <a:avLst/>
          </a:prstGeom>
        </p:spPr>
      </p:pic>
    </p:spTree>
    <p:extLst>
      <p:ext uri="{BB962C8B-B14F-4D97-AF65-F5344CB8AC3E}">
        <p14:creationId xmlns:p14="http://schemas.microsoft.com/office/powerpoint/2010/main" val="275413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B0F0"/>
            </a:gs>
            <a:gs pos="62000">
              <a:srgbClr val="FFFF00"/>
            </a:gs>
            <a:gs pos="100000">
              <a:srgbClr val="0070C0"/>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812" y="152400"/>
            <a:ext cx="10896600" cy="1066800"/>
          </a:xfrm>
        </p:spPr>
        <p:txBody>
          <a:bodyPr/>
          <a:lstStyle/>
          <a:p>
            <a:r>
              <a:rPr lang="en-US" sz="5400" dirty="0" smtClean="0">
                <a:solidFill>
                  <a:schemeClr val="bg1"/>
                </a:solidFill>
              </a:rPr>
              <a:t>FMLA and CFRA (Maternity) </a:t>
            </a:r>
            <a:endParaRPr lang="en-US" sz="5400" dirty="0">
              <a:solidFill>
                <a:schemeClr val="bg1"/>
              </a:solidFill>
            </a:endParaRPr>
          </a:p>
        </p:txBody>
      </p:sp>
      <p:sp>
        <p:nvSpPr>
          <p:cNvPr id="3" name="Subtitle 2"/>
          <p:cNvSpPr>
            <a:spLocks noGrp="1"/>
          </p:cNvSpPr>
          <p:nvPr>
            <p:ph type="subTitle" idx="1"/>
          </p:nvPr>
        </p:nvSpPr>
        <p:spPr>
          <a:xfrm>
            <a:off x="917976" y="1219201"/>
            <a:ext cx="10744200" cy="5486400"/>
          </a:xfrm>
        </p:spPr>
        <p:txBody>
          <a:bodyPr/>
          <a:lstStyle/>
          <a:p>
            <a:pPr marL="342900" indent="-342900">
              <a:buFont typeface="Arial" panose="020B0604020202020204" pitchFamily="34" charset="0"/>
              <a:buChar char="•"/>
            </a:pPr>
            <a:r>
              <a:rPr lang="en-US" sz="2400" cap="none" dirty="0" smtClean="0">
                <a:solidFill>
                  <a:schemeClr val="bg1"/>
                </a:solidFill>
              </a:rPr>
              <a:t>Employee must notify the Superintendent, in writing, requesting maternity leave. </a:t>
            </a:r>
          </a:p>
          <a:p>
            <a:pPr marL="342900" indent="-342900">
              <a:buFont typeface="Arial" panose="020B0604020202020204" pitchFamily="34" charset="0"/>
              <a:buChar char="•"/>
            </a:pPr>
            <a:r>
              <a:rPr lang="en-US" sz="2400" cap="none" dirty="0" smtClean="0">
                <a:solidFill>
                  <a:schemeClr val="bg1"/>
                </a:solidFill>
              </a:rPr>
              <a:t>FMLA and CFRA run separately in the case of maternity leave.</a:t>
            </a:r>
          </a:p>
          <a:p>
            <a:pPr marL="342900" indent="-342900">
              <a:buFont typeface="Arial" panose="020B0604020202020204" pitchFamily="34" charset="0"/>
              <a:buChar char="•"/>
            </a:pPr>
            <a:r>
              <a:rPr lang="en-US" sz="2400" cap="none" dirty="0" smtClean="0">
                <a:solidFill>
                  <a:schemeClr val="bg1"/>
                </a:solidFill>
              </a:rPr>
              <a:t>FMLA runs for up to 12 weeks and starts when a doctor deems the employee no longer able to work  due to pregnancy (typically up to 4 weeks prior to due date) and ends when a doctor releases the employee back to work (typically 6-8 weeks after delivery).</a:t>
            </a:r>
          </a:p>
          <a:p>
            <a:pPr marL="342900" indent="-342900">
              <a:buFont typeface="Arial" panose="020B0604020202020204" pitchFamily="34" charset="0"/>
              <a:buChar char="•"/>
            </a:pPr>
            <a:r>
              <a:rPr lang="en-US" sz="2400" cap="none" dirty="0" smtClean="0">
                <a:solidFill>
                  <a:schemeClr val="bg1"/>
                </a:solidFill>
              </a:rPr>
              <a:t>CFRA starts when FMLA ends and runs for up to 12 weeks (can be taken intermittent within the first 12 months of birth or adoption).</a:t>
            </a:r>
          </a:p>
          <a:p>
            <a:pPr marL="342900" indent="-342900">
              <a:buFont typeface="Arial" panose="020B0604020202020204" pitchFamily="34" charset="0"/>
              <a:buChar char="•"/>
            </a:pPr>
            <a:r>
              <a:rPr lang="en-US" sz="2400" cap="none" dirty="0" smtClean="0">
                <a:solidFill>
                  <a:schemeClr val="bg1"/>
                </a:solidFill>
              </a:rPr>
              <a:t>Article 14, Section 9 of the LCMEA contract “Parenting Leave” runs concurrent to CFRA.</a:t>
            </a:r>
          </a:p>
          <a:p>
            <a:pPr marL="342900" indent="-342900">
              <a:buFont typeface="Arial" panose="020B0604020202020204" pitchFamily="34" charset="0"/>
              <a:buChar char="•"/>
            </a:pPr>
            <a:r>
              <a:rPr lang="en-US" sz="2400" cap="none" dirty="0" smtClean="0">
                <a:solidFill>
                  <a:schemeClr val="bg1"/>
                </a:solidFill>
              </a:rPr>
              <a:t>Employee maintains health and wellness benefits as provided to active employees (employee pays over the cap benefit amount).</a:t>
            </a:r>
          </a:p>
          <a:p>
            <a:pPr marL="342900" indent="-342900">
              <a:buFont typeface="Arial" panose="020B0604020202020204" pitchFamily="34" charset="0"/>
              <a:buChar char="•"/>
            </a:pPr>
            <a:endParaRPr lang="en-US" sz="2400" cap="none" dirty="0" smtClean="0">
              <a:solidFill>
                <a:schemeClr val="bg1"/>
              </a:solidFill>
            </a:endParaRPr>
          </a:p>
          <a:p>
            <a:endParaRPr lang="en-US" sz="2400" cap="none" dirty="0" smtClean="0">
              <a:solidFill>
                <a:schemeClr val="bg1"/>
              </a:solidFill>
            </a:endParaRPr>
          </a:p>
          <a:p>
            <a:pPr marL="342900" indent="-342900">
              <a:buFont typeface="Arial" panose="020B0604020202020204" pitchFamily="34" charset="0"/>
              <a:buChar char="•"/>
            </a:pPr>
            <a:endParaRPr lang="en-US" sz="2400" cap="none" dirty="0">
              <a:solidFill>
                <a:schemeClr val="bg1"/>
              </a:solidFill>
            </a:endParaRPr>
          </a:p>
          <a:p>
            <a:pPr marL="342900" indent="-342900">
              <a:buFont typeface="Arial" panose="020B0604020202020204" pitchFamily="34" charset="0"/>
              <a:buChar char="•"/>
            </a:pPr>
            <a:endParaRPr lang="en-US" sz="2400" cap="none" dirty="0" smtClean="0">
              <a:solidFill>
                <a:schemeClr val="bg1"/>
              </a:solidFill>
            </a:endParaRPr>
          </a:p>
          <a:p>
            <a:pPr marL="342900" indent="-342900">
              <a:buFont typeface="Arial" panose="020B0604020202020204" pitchFamily="34" charset="0"/>
              <a:buChar char="•"/>
            </a:pPr>
            <a:endParaRPr lang="en-US" sz="2400" cap="none" dirty="0" smtClean="0">
              <a:solidFill>
                <a:schemeClr val="bg1"/>
              </a:solidFill>
            </a:endParaRPr>
          </a:p>
          <a:p>
            <a:pPr marL="457200" indent="-457200">
              <a:buFont typeface="Arial" panose="020B0604020202020204" pitchFamily="34" charset="0"/>
              <a:buChar char="•"/>
            </a:pPr>
            <a:endParaRPr lang="en-US" sz="2400" cap="none" dirty="0">
              <a:solidFill>
                <a:schemeClr val="bg1"/>
              </a:solidFill>
            </a:endParaRPr>
          </a:p>
        </p:txBody>
      </p:sp>
    </p:spTree>
    <p:extLst>
      <p:ext uri="{BB962C8B-B14F-4D97-AF65-F5344CB8AC3E}">
        <p14:creationId xmlns:p14="http://schemas.microsoft.com/office/powerpoint/2010/main" val="297967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rotWithShape="1">
          <a:gsLst>
            <a:gs pos="26000">
              <a:srgbClr val="00B0F0"/>
            </a:gs>
            <a:gs pos="70000">
              <a:srgbClr val="FFFF00"/>
            </a:gs>
            <a:gs pos="92000">
              <a:srgbClr val="0070C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2412" y="402276"/>
            <a:ext cx="9144000" cy="893124"/>
          </a:xfrm>
        </p:spPr>
        <p:txBody>
          <a:bodyPr/>
          <a:lstStyle/>
          <a:p>
            <a:r>
              <a:rPr lang="en-US" sz="5400" dirty="0" smtClean="0">
                <a:solidFill>
                  <a:schemeClr val="bg1"/>
                </a:solidFill>
              </a:rPr>
              <a:t>Other Leaves</a:t>
            </a:r>
            <a:r>
              <a:rPr lang="en-US" dirty="0" smtClean="0"/>
              <a:t>	</a:t>
            </a:r>
            <a:endParaRPr lang="en-US" dirty="0"/>
          </a:p>
        </p:txBody>
      </p:sp>
      <p:sp>
        <p:nvSpPr>
          <p:cNvPr id="3" name="Content Placeholder 2"/>
          <p:cNvSpPr>
            <a:spLocks noGrp="1"/>
          </p:cNvSpPr>
          <p:nvPr>
            <p:ph idx="1"/>
          </p:nvPr>
        </p:nvSpPr>
        <p:spPr>
          <a:xfrm>
            <a:off x="1522412" y="1447800"/>
            <a:ext cx="9982200" cy="4572000"/>
          </a:xfrm>
        </p:spPr>
        <p:txBody>
          <a:bodyPr>
            <a:normAutofit/>
          </a:bodyPr>
          <a:lstStyle/>
          <a:p>
            <a:r>
              <a:rPr lang="en-US" dirty="0" smtClean="0">
                <a:solidFill>
                  <a:schemeClr val="bg1"/>
                </a:solidFill>
              </a:rPr>
              <a:t>Jury Duty – employees who are called to served Jury duty (actually have to attend) will not be docked for time served, provided proof of service (not the summons) is submitted. Since public employees are not docked for time off for Jury Duty, we must decline the daily fee paid to jurors.</a:t>
            </a:r>
          </a:p>
          <a:p>
            <a:r>
              <a:rPr lang="en-US" dirty="0" smtClean="0">
                <a:solidFill>
                  <a:schemeClr val="bg1"/>
                </a:solidFill>
              </a:rPr>
              <a:t>Bereavement – Employees are entitled to up to three (3) days of paid leave for the death of any member’s immediate family. The superintendent may grant an additional two (2) days when travel exceeding four hundred (400) miles is necessary   (</a:t>
            </a:r>
            <a:r>
              <a:rPr lang="en-US" sz="2000" dirty="0" smtClean="0">
                <a:solidFill>
                  <a:schemeClr val="bg1"/>
                </a:solidFill>
                <a:latin typeface="Times New Roman" panose="02020603050405020304" pitchFamily="18" charset="0"/>
              </a:rPr>
              <a:t>4.2  “</a:t>
            </a:r>
            <a:r>
              <a:rPr lang="en-US" sz="2000" dirty="0">
                <a:solidFill>
                  <a:schemeClr val="bg1"/>
                </a:solidFill>
                <a:latin typeface="Times New Roman" panose="02020603050405020304" pitchFamily="18" charset="0"/>
              </a:rPr>
              <a:t>Immediate family” means the mother, father, grandmother or grandfather of the </a:t>
            </a:r>
            <a:r>
              <a:rPr lang="en-US" sz="2000" dirty="0" smtClean="0">
                <a:solidFill>
                  <a:schemeClr val="bg1"/>
                </a:solidFill>
                <a:latin typeface="Times New Roman" panose="02020603050405020304" pitchFamily="18" charset="0"/>
              </a:rPr>
              <a:t>employee </a:t>
            </a:r>
            <a:r>
              <a:rPr lang="en-US" sz="2000" dirty="0">
                <a:solidFill>
                  <a:schemeClr val="bg1"/>
                </a:solidFill>
                <a:latin typeface="Times New Roman" panose="02020603050405020304" pitchFamily="18" charset="0"/>
              </a:rPr>
              <a:t>or spouse, and the spouse, son, son-in-law, daughter, daughter-in-law, step-son, step-daughter, brother, sister, aunt or uncle, or any other person living in the house as the employee’s family</a:t>
            </a:r>
            <a:r>
              <a:rPr lang="en-US" sz="2000" dirty="0" smtClean="0">
                <a:solidFill>
                  <a:schemeClr val="bg1"/>
                </a:solidFill>
                <a:latin typeface="Times New Roman" panose="02020603050405020304" pitchFamily="18" charset="0"/>
              </a:rPr>
              <a:t>.)</a:t>
            </a:r>
          </a:p>
          <a:p>
            <a:pPr marL="0" indent="0">
              <a:buNone/>
            </a:pPr>
            <a:endParaRPr lang="en-US" sz="2000" dirty="0" smtClean="0">
              <a:solidFill>
                <a:schemeClr val="bg1"/>
              </a:solidFill>
              <a:latin typeface="Times New Roman" panose="02020603050405020304" pitchFamily="18" charset="0"/>
            </a:endParaRPr>
          </a:p>
          <a:p>
            <a:pPr marR="1150"/>
            <a:endParaRPr lang="en-US" sz="2000" dirty="0">
              <a:solidFill>
                <a:schemeClr val="bg1"/>
              </a:solidFill>
              <a:latin typeface="Times New Roman" panose="02020603050405020304" pitchFamily="18"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7559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rotWithShape="1">
          <a:gsLst>
            <a:gs pos="71000">
              <a:srgbClr val="00B0F0"/>
            </a:gs>
            <a:gs pos="86000">
              <a:schemeClr val="tx1"/>
            </a:gs>
            <a:gs pos="900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1812" y="152400"/>
            <a:ext cx="10820400" cy="838200"/>
          </a:xfrm>
        </p:spPr>
        <p:txBody>
          <a:bodyPr>
            <a:normAutofit fontScale="90000"/>
          </a:bodyPr>
          <a:lstStyle/>
          <a:p>
            <a:r>
              <a:rPr lang="en-US" dirty="0" smtClean="0">
                <a:solidFill>
                  <a:schemeClr val="bg1"/>
                </a:solidFill>
              </a:rPr>
              <a:t>Health, Dental, Vision and Life Insurance Benefits</a:t>
            </a:r>
            <a:endParaRPr lang="en-US" dirty="0">
              <a:solidFill>
                <a:schemeClr val="bg1"/>
              </a:solidFill>
            </a:endParaRPr>
          </a:p>
        </p:txBody>
      </p:sp>
      <p:sp>
        <p:nvSpPr>
          <p:cNvPr id="3" name="Content Placeholder 2"/>
          <p:cNvSpPr>
            <a:spLocks noGrp="1"/>
          </p:cNvSpPr>
          <p:nvPr>
            <p:ph idx="1"/>
          </p:nvPr>
        </p:nvSpPr>
        <p:spPr>
          <a:xfrm>
            <a:off x="1522412" y="1143000"/>
            <a:ext cx="9144000" cy="5334000"/>
          </a:xfrm>
        </p:spPr>
        <p:txBody>
          <a:bodyPr>
            <a:normAutofit fontScale="85000" lnSpcReduction="20000"/>
          </a:bodyPr>
          <a:lstStyle/>
          <a:p>
            <a:r>
              <a:rPr lang="en-US" dirty="0" smtClean="0">
                <a:solidFill>
                  <a:schemeClr val="bg1"/>
                </a:solidFill>
              </a:rPr>
              <a:t>All LCMSD plans are composite rate plans = one rate for all</a:t>
            </a:r>
            <a:r>
              <a:rPr lang="en-US" dirty="0" smtClean="0">
                <a:solidFill>
                  <a:schemeClr val="bg1"/>
                </a:solidFill>
              </a:rPr>
              <a:t>.</a:t>
            </a:r>
          </a:p>
          <a:p>
            <a:r>
              <a:rPr lang="en-US" dirty="0">
                <a:solidFill>
                  <a:schemeClr val="bg1"/>
                </a:solidFill>
              </a:rPr>
              <a:t>$10.5k annual certificated district paid cap; $10k annual classified district paid cap</a:t>
            </a:r>
          </a:p>
          <a:p>
            <a:r>
              <a:rPr lang="en-US" dirty="0">
                <a:solidFill>
                  <a:schemeClr val="bg1"/>
                </a:solidFill>
              </a:rPr>
              <a:t>Benefit plan year = September 1</a:t>
            </a:r>
            <a:r>
              <a:rPr lang="en-US" baseline="30000" dirty="0">
                <a:solidFill>
                  <a:schemeClr val="bg1"/>
                </a:solidFill>
              </a:rPr>
              <a:t>st</a:t>
            </a:r>
            <a:r>
              <a:rPr lang="en-US" dirty="0">
                <a:solidFill>
                  <a:schemeClr val="bg1"/>
                </a:solidFill>
              </a:rPr>
              <a:t> of year 1 thru August 31</a:t>
            </a:r>
            <a:r>
              <a:rPr lang="en-US" baseline="30000" dirty="0">
                <a:solidFill>
                  <a:schemeClr val="bg1"/>
                </a:solidFill>
              </a:rPr>
              <a:t>st</a:t>
            </a:r>
            <a:r>
              <a:rPr lang="en-US" dirty="0">
                <a:solidFill>
                  <a:schemeClr val="bg1"/>
                </a:solidFill>
              </a:rPr>
              <a:t> of year 2</a:t>
            </a:r>
          </a:p>
          <a:p>
            <a:r>
              <a:rPr lang="en-US" dirty="0">
                <a:solidFill>
                  <a:schemeClr val="bg1"/>
                </a:solidFill>
              </a:rPr>
              <a:t>Benefits are paid in advance (i.e. August payroll deduction for September’s coverage)</a:t>
            </a:r>
          </a:p>
          <a:p>
            <a:r>
              <a:rPr lang="en-US" dirty="0">
                <a:solidFill>
                  <a:schemeClr val="bg1"/>
                </a:solidFill>
              </a:rPr>
              <a:t>$20k district paid life insurance policy (.2 FTE employees and above</a:t>
            </a:r>
            <a:r>
              <a:rPr lang="en-US" dirty="0" smtClean="0">
                <a:solidFill>
                  <a:schemeClr val="bg1"/>
                </a:solidFill>
              </a:rPr>
              <a:t>)</a:t>
            </a:r>
            <a:endParaRPr lang="en-US" dirty="0" smtClean="0">
              <a:solidFill>
                <a:schemeClr val="bg1"/>
              </a:solidFill>
            </a:endParaRPr>
          </a:p>
          <a:p>
            <a:r>
              <a:rPr lang="en-US" dirty="0" smtClean="0">
                <a:solidFill>
                  <a:schemeClr val="bg1"/>
                </a:solidFill>
              </a:rPr>
              <a:t>Employee </a:t>
            </a:r>
            <a:r>
              <a:rPr lang="en-US" dirty="0" smtClean="0">
                <a:solidFill>
                  <a:schemeClr val="bg1"/>
                </a:solidFill>
              </a:rPr>
              <a:t>and all qualified dependents can be covered. This includes your spouse, state registered domestic partner and/or children.</a:t>
            </a:r>
          </a:p>
          <a:p>
            <a:r>
              <a:rPr lang="en-US" dirty="0" smtClean="0">
                <a:solidFill>
                  <a:schemeClr val="bg1"/>
                </a:solidFill>
              </a:rPr>
              <a:t>To add a spouse, a copy of the first page of your 2017 federal tax return (showing married status)or your marriage license (if married in 2018) is required.</a:t>
            </a:r>
          </a:p>
          <a:p>
            <a:r>
              <a:rPr lang="en-US" dirty="0" smtClean="0">
                <a:solidFill>
                  <a:schemeClr val="bg1"/>
                </a:solidFill>
              </a:rPr>
              <a:t>To </a:t>
            </a:r>
            <a:r>
              <a:rPr lang="en-US" dirty="0" smtClean="0">
                <a:solidFill>
                  <a:schemeClr val="bg1"/>
                </a:solidFill>
              </a:rPr>
              <a:t>add a domestic partner, California state registered domestic </a:t>
            </a:r>
            <a:r>
              <a:rPr lang="en-US" dirty="0">
                <a:solidFill>
                  <a:schemeClr val="bg1"/>
                </a:solidFill>
              </a:rPr>
              <a:t>p</a:t>
            </a:r>
            <a:r>
              <a:rPr lang="en-US" dirty="0" smtClean="0">
                <a:solidFill>
                  <a:schemeClr val="bg1"/>
                </a:solidFill>
              </a:rPr>
              <a:t>artnership </a:t>
            </a:r>
            <a:r>
              <a:rPr lang="en-US" dirty="0">
                <a:solidFill>
                  <a:schemeClr val="bg1"/>
                </a:solidFill>
              </a:rPr>
              <a:t>p</a:t>
            </a:r>
            <a:r>
              <a:rPr lang="en-US" dirty="0" smtClean="0">
                <a:solidFill>
                  <a:schemeClr val="bg1"/>
                </a:solidFill>
              </a:rPr>
              <a:t>aperwork is required. </a:t>
            </a:r>
          </a:p>
          <a:p>
            <a:r>
              <a:rPr lang="en-US" dirty="0" smtClean="0">
                <a:solidFill>
                  <a:schemeClr val="bg1"/>
                </a:solidFill>
              </a:rPr>
              <a:t>To add a child(</a:t>
            </a:r>
            <a:r>
              <a:rPr lang="en-US" dirty="0" smtClean="0">
                <a:solidFill>
                  <a:schemeClr val="bg1"/>
                </a:solidFill>
              </a:rPr>
              <a:t>ren</a:t>
            </a:r>
            <a:r>
              <a:rPr lang="en-US" dirty="0" smtClean="0">
                <a:solidFill>
                  <a:schemeClr val="bg1"/>
                </a:solidFill>
              </a:rPr>
              <a:t>), a copy of their birth certificate showing either the employee or spouse/domestic partner as the parent</a:t>
            </a:r>
            <a:r>
              <a:rPr lang="en-US" dirty="0" smtClean="0">
                <a:solidFill>
                  <a:schemeClr val="bg1"/>
                </a:solidFill>
              </a:rPr>
              <a:t>.</a:t>
            </a:r>
          </a:p>
          <a:p>
            <a:endParaRPr lang="en-US"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396223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rotWithShape="1">
          <a:gsLst>
            <a:gs pos="71000">
              <a:srgbClr val="00B0F0"/>
            </a:gs>
            <a:gs pos="86000">
              <a:schemeClr val="tx1"/>
            </a:gs>
            <a:gs pos="900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2412" y="152400"/>
            <a:ext cx="9144000" cy="838200"/>
          </a:xfrm>
        </p:spPr>
        <p:txBody>
          <a:bodyPr/>
          <a:lstStyle/>
          <a:p>
            <a:r>
              <a:rPr lang="en-US" dirty="0" smtClean="0">
                <a:solidFill>
                  <a:schemeClr val="bg1"/>
                </a:solidFill>
              </a:rPr>
              <a:t>Health Benefits</a:t>
            </a:r>
            <a:endParaRPr lang="en-US" dirty="0">
              <a:solidFill>
                <a:schemeClr val="bg1"/>
              </a:solidFill>
            </a:endParaRPr>
          </a:p>
        </p:txBody>
      </p:sp>
      <p:sp>
        <p:nvSpPr>
          <p:cNvPr id="3" name="Content Placeholder 2"/>
          <p:cNvSpPr>
            <a:spLocks noGrp="1"/>
          </p:cNvSpPr>
          <p:nvPr>
            <p:ph idx="1"/>
          </p:nvPr>
        </p:nvSpPr>
        <p:spPr>
          <a:xfrm>
            <a:off x="1522412" y="990600"/>
            <a:ext cx="9144000" cy="5486400"/>
          </a:xfrm>
        </p:spPr>
        <p:txBody>
          <a:bodyPr>
            <a:normAutofit/>
          </a:bodyPr>
          <a:lstStyle/>
          <a:p>
            <a:r>
              <a:rPr lang="en-US" dirty="0" smtClean="0">
                <a:solidFill>
                  <a:schemeClr val="bg1"/>
                </a:solidFill>
              </a:rPr>
              <a:t>All LCMSD plans are composite rate plans = one rate for all</a:t>
            </a:r>
            <a:r>
              <a:rPr lang="en-US" dirty="0" smtClean="0">
                <a:solidFill>
                  <a:schemeClr val="bg1"/>
                </a:solidFill>
              </a:rPr>
              <a:t>.</a:t>
            </a:r>
            <a:endParaRPr lang="en-US" dirty="0" smtClean="0">
              <a:solidFill>
                <a:schemeClr val="bg1"/>
              </a:solidFill>
            </a:endParaRPr>
          </a:p>
          <a:p>
            <a:r>
              <a:rPr lang="en-US" dirty="0" smtClean="0">
                <a:solidFill>
                  <a:schemeClr val="bg1"/>
                </a:solidFill>
              </a:rPr>
              <a:t>LCMSD offers 2 vendors - Kaiser and </a:t>
            </a:r>
            <a:r>
              <a:rPr lang="en-US" dirty="0">
                <a:solidFill>
                  <a:schemeClr val="bg1"/>
                </a:solidFill>
              </a:rPr>
              <a:t>Blue </a:t>
            </a:r>
            <a:r>
              <a:rPr lang="en-US" dirty="0" smtClean="0">
                <a:solidFill>
                  <a:schemeClr val="bg1"/>
                </a:solidFill>
              </a:rPr>
              <a:t>Shield (WHA thru 9.30.18)</a:t>
            </a:r>
          </a:p>
          <a:p>
            <a:r>
              <a:rPr lang="en-US" dirty="0" smtClean="0">
                <a:solidFill>
                  <a:schemeClr val="bg1"/>
                </a:solidFill>
              </a:rPr>
              <a:t>Kaiser offers 3 levels of coverage: Traditional, Deductible and HSA</a:t>
            </a:r>
          </a:p>
          <a:p>
            <a:r>
              <a:rPr lang="en-US" dirty="0" smtClean="0">
                <a:solidFill>
                  <a:schemeClr val="bg1"/>
                </a:solidFill>
              </a:rPr>
              <a:t>Blue Shield offers 3 levels of coverage: 80-L, $30, Rx 9-35; HSA-B, Rx HSA-B; Anchor Bronze, Rx MVP (employee only or employee plus children coverage only – no spouse/domestic partner coverage).</a:t>
            </a:r>
            <a:endParaRPr lang="en-US" dirty="0" smtClean="0">
              <a:solidFill>
                <a:schemeClr val="bg1"/>
              </a:solidFill>
            </a:endParaRPr>
          </a:p>
          <a:p>
            <a:r>
              <a:rPr lang="en-US" dirty="0" smtClean="0">
                <a:solidFill>
                  <a:schemeClr val="bg1"/>
                </a:solidFill>
              </a:rPr>
              <a:t>Open </a:t>
            </a:r>
            <a:r>
              <a:rPr lang="en-US" dirty="0" smtClean="0">
                <a:solidFill>
                  <a:schemeClr val="bg1"/>
                </a:solidFill>
              </a:rPr>
              <a:t>enrollment period is </a:t>
            </a:r>
            <a:r>
              <a:rPr lang="en-US" dirty="0" smtClean="0">
                <a:solidFill>
                  <a:schemeClr val="bg1"/>
                </a:solidFill>
              </a:rPr>
              <a:t>August 1st </a:t>
            </a:r>
            <a:r>
              <a:rPr lang="en-US" dirty="0" smtClean="0">
                <a:solidFill>
                  <a:schemeClr val="bg1"/>
                </a:solidFill>
              </a:rPr>
              <a:t>- September 20th of each year with an effective date of October 1</a:t>
            </a:r>
            <a:r>
              <a:rPr lang="en-US" baseline="30000" dirty="0" smtClean="0">
                <a:solidFill>
                  <a:schemeClr val="bg1"/>
                </a:solidFill>
              </a:rPr>
              <a:t>st</a:t>
            </a:r>
            <a:r>
              <a:rPr lang="en-US" dirty="0">
                <a:solidFill>
                  <a:schemeClr val="bg1"/>
                </a:solidFill>
              </a:rPr>
              <a:t>. </a:t>
            </a:r>
            <a:r>
              <a:rPr lang="en-US" dirty="0" smtClean="0">
                <a:solidFill>
                  <a:schemeClr val="bg1"/>
                </a:solidFill>
              </a:rPr>
              <a:t>After initial enrollment, to </a:t>
            </a:r>
            <a:r>
              <a:rPr lang="en-US" dirty="0">
                <a:solidFill>
                  <a:schemeClr val="bg1"/>
                </a:solidFill>
              </a:rPr>
              <a:t>add a spouse/domestic partner mid year, enrollment must occur within 60 days of the event (marriage or filing).</a:t>
            </a:r>
          </a:p>
          <a:p>
            <a:endParaRPr lang="en-US" dirty="0" smtClean="0">
              <a:solidFill>
                <a:schemeClr val="bg1"/>
              </a:solidFill>
            </a:endParaRPr>
          </a:p>
        </p:txBody>
      </p:sp>
    </p:spTree>
    <p:extLst>
      <p:ext uri="{BB962C8B-B14F-4D97-AF65-F5344CB8AC3E}">
        <p14:creationId xmlns:p14="http://schemas.microsoft.com/office/powerpoint/2010/main" val="1383498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91000">
              <a:srgbClr val="00B0F0"/>
            </a:gs>
            <a:gs pos="61000">
              <a:srgbClr val="92D050"/>
            </a:gs>
            <a:gs pos="0">
              <a:srgbClr val="FFFF00"/>
            </a:gs>
            <a:gs pos="40000">
              <a:schemeClr val="bg2">
                <a:lumMod val="85000"/>
                <a:lumOff val="15000"/>
              </a:schemeClr>
            </a:gs>
            <a:gs pos="100000">
              <a:srgbClr val="FFFF00"/>
            </a:gs>
          </a:gsLst>
          <a:lin ang="8100000" scaled="0"/>
        </a:gra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0412" y="152400"/>
            <a:ext cx="10591800" cy="6553200"/>
          </a:xfrm>
        </p:spPr>
      </p:pic>
    </p:spTree>
    <p:extLst>
      <p:ext uri="{BB962C8B-B14F-4D97-AF65-F5344CB8AC3E}">
        <p14:creationId xmlns:p14="http://schemas.microsoft.com/office/powerpoint/2010/main" val="375203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a:gsLst>
            <a:gs pos="91000">
              <a:srgbClr val="00B0F0"/>
            </a:gs>
            <a:gs pos="61000">
              <a:srgbClr val="92D050"/>
            </a:gs>
            <a:gs pos="0">
              <a:srgbClr val="FFFF00"/>
            </a:gs>
            <a:gs pos="40000">
              <a:schemeClr val="bg2">
                <a:lumMod val="85000"/>
                <a:lumOff val="15000"/>
              </a:schemeClr>
            </a:gs>
            <a:gs pos="100000">
              <a:srgbClr val="FFFF00"/>
            </a:gs>
          </a:gsLst>
          <a:lin ang="8100000" scaled="0"/>
        </a:gradFill>
        <a:effectLst/>
      </p:bgPr>
    </p:bg>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b="7143"/>
          <a:stretch/>
        </p:blipFill>
        <p:spPr>
          <a:xfrm>
            <a:off x="760412" y="183866"/>
            <a:ext cx="10591800" cy="6527042"/>
          </a:xfrm>
        </p:spPr>
      </p:pic>
    </p:spTree>
    <p:extLst>
      <p:ext uri="{BB962C8B-B14F-4D97-AF65-F5344CB8AC3E}">
        <p14:creationId xmlns:p14="http://schemas.microsoft.com/office/powerpoint/2010/main" val="2936728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rotWithShape="1">
          <a:gsLst>
            <a:gs pos="38000">
              <a:srgbClr val="00B0F0"/>
            </a:gs>
            <a:gs pos="100000">
              <a:schemeClr val="tx1"/>
            </a:gs>
            <a:gs pos="7700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Dental and Vision Coverage</a:t>
            </a:r>
            <a:endParaRPr lang="en-US" dirty="0">
              <a:solidFill>
                <a:schemeClr val="bg1"/>
              </a:solidFill>
            </a:endParaRPr>
          </a:p>
        </p:txBody>
      </p:sp>
      <p:sp>
        <p:nvSpPr>
          <p:cNvPr id="3" name="Content Placeholder 2"/>
          <p:cNvSpPr>
            <a:spLocks noGrp="1"/>
          </p:cNvSpPr>
          <p:nvPr>
            <p:ph idx="1"/>
          </p:nvPr>
        </p:nvSpPr>
        <p:spPr>
          <a:xfrm>
            <a:off x="1522412" y="1828800"/>
            <a:ext cx="9144000" cy="4648200"/>
          </a:xfrm>
        </p:spPr>
        <p:txBody>
          <a:bodyPr>
            <a:normAutofit fontScale="92500" lnSpcReduction="20000"/>
          </a:bodyPr>
          <a:lstStyle/>
          <a:p>
            <a:r>
              <a:rPr lang="en-US" dirty="0" smtClean="0">
                <a:solidFill>
                  <a:schemeClr val="bg1"/>
                </a:solidFill>
              </a:rPr>
              <a:t>Dental coverage is non-voluntary for qualifying </a:t>
            </a:r>
            <a:r>
              <a:rPr lang="en-US" dirty="0" smtClean="0">
                <a:solidFill>
                  <a:schemeClr val="bg1"/>
                </a:solidFill>
              </a:rPr>
              <a:t>employees.</a:t>
            </a:r>
          </a:p>
          <a:p>
            <a:r>
              <a:rPr lang="en-US" dirty="0" smtClean="0">
                <a:solidFill>
                  <a:schemeClr val="bg1"/>
                </a:solidFill>
              </a:rPr>
              <a:t>Dental and vision coverage are not included in the open enrollment period. You must enroll dependents at time of hire or with qualifying event.</a:t>
            </a:r>
            <a:endParaRPr lang="en-US" dirty="0" smtClean="0">
              <a:solidFill>
                <a:schemeClr val="bg1"/>
              </a:solidFill>
            </a:endParaRPr>
          </a:p>
          <a:p>
            <a:r>
              <a:rPr lang="en-US" dirty="0" smtClean="0">
                <a:solidFill>
                  <a:schemeClr val="bg1"/>
                </a:solidFill>
              </a:rPr>
              <a:t>LCMSD carries Delta Dental Premier coverage </a:t>
            </a:r>
            <a:r>
              <a:rPr lang="en-US" dirty="0" smtClean="0">
                <a:solidFill>
                  <a:schemeClr val="bg1"/>
                </a:solidFill>
              </a:rPr>
              <a:t>($2,000 per person/year.</a:t>
            </a:r>
          </a:p>
          <a:p>
            <a:r>
              <a:rPr lang="en-US" dirty="0" smtClean="0">
                <a:solidFill>
                  <a:schemeClr val="bg1"/>
                </a:solidFill>
              </a:rPr>
              <a:t>Employees </a:t>
            </a:r>
            <a:r>
              <a:rPr lang="en-US" dirty="0" smtClean="0">
                <a:solidFill>
                  <a:schemeClr val="bg1"/>
                </a:solidFill>
              </a:rPr>
              <a:t>and all dependents can be covered, includes all children, spouse/domestic partner (must be State registered). To add a spouse/domestic partner mid year, enrollment must occur within 30 days of the event (marriage or filing). </a:t>
            </a:r>
          </a:p>
          <a:p>
            <a:r>
              <a:rPr lang="en-US" dirty="0" smtClean="0">
                <a:solidFill>
                  <a:schemeClr val="bg1"/>
                </a:solidFill>
              </a:rPr>
              <a:t>Vision is voluntary and coverage must be elected at time of </a:t>
            </a:r>
            <a:r>
              <a:rPr lang="en-US" dirty="0" smtClean="0">
                <a:solidFill>
                  <a:schemeClr val="bg1"/>
                </a:solidFill>
              </a:rPr>
              <a:t>hiring or with qualifying event.</a:t>
            </a:r>
          </a:p>
          <a:p>
            <a:r>
              <a:rPr lang="en-US" dirty="0" smtClean="0">
                <a:solidFill>
                  <a:schemeClr val="bg1"/>
                </a:solidFill>
              </a:rPr>
              <a:t>Spouse or domestic partner must be added within 60 days after the date of the event.</a:t>
            </a:r>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p:txBody>
      </p:sp>
    </p:spTree>
    <p:extLst>
      <p:ext uri="{BB962C8B-B14F-4D97-AF65-F5344CB8AC3E}">
        <p14:creationId xmlns:p14="http://schemas.microsoft.com/office/powerpoint/2010/main" val="362388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rotWithShape="1">
          <a:gsLst>
            <a:gs pos="38000">
              <a:srgbClr val="00B0F0"/>
            </a:gs>
            <a:gs pos="100000">
              <a:schemeClr val="tx1"/>
            </a:gs>
            <a:gs pos="7700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012" y="762000"/>
            <a:ext cx="4800600" cy="664524"/>
          </a:xfrm>
        </p:spPr>
        <p:txBody>
          <a:bodyPr>
            <a:normAutofit fontScale="90000"/>
          </a:bodyPr>
          <a:lstStyle/>
          <a:p>
            <a:r>
              <a:rPr lang="en-US" dirty="0" smtClean="0">
                <a:solidFill>
                  <a:schemeClr val="bg1"/>
                </a:solidFill>
              </a:rPr>
              <a:t>Delta Dental Coverage</a:t>
            </a:r>
            <a:endParaRPr lang="en-US" dirty="0">
              <a:solidFill>
                <a:schemeClr val="bg1"/>
              </a:solidFill>
            </a:endParaRPr>
          </a:p>
        </p:txBody>
      </p:sp>
      <p:sp>
        <p:nvSpPr>
          <p:cNvPr id="9" name="Content Placeholder 8"/>
          <p:cNvSpPr>
            <a:spLocks noGrp="1"/>
          </p:cNvSpPr>
          <p:nvPr>
            <p:ph idx="1"/>
          </p:nvPr>
        </p:nvSpPr>
        <p:spPr/>
        <p:txBody>
          <a:bodyPr>
            <a:normAutofit fontScale="92500" lnSpcReduction="10000"/>
          </a:bodyPr>
          <a:lstStyle/>
          <a:p>
            <a:r>
              <a:rPr lang="en-US" dirty="0" smtClean="0">
                <a:solidFill>
                  <a:schemeClr val="bg1"/>
                </a:solidFill>
              </a:rPr>
              <a:t>Eligibility – Employee, spouse (inc. state registered domestic partner) and eligible dependent children to the end of the month dependent turns age 25.</a:t>
            </a:r>
          </a:p>
          <a:p>
            <a:r>
              <a:rPr lang="en-US" dirty="0">
                <a:solidFill>
                  <a:schemeClr val="bg1"/>
                </a:solidFill>
              </a:rPr>
              <a:t>In this incentive plan, Delta Dental pays 70% of the PPO contract allowance for covered diagnostic, preventive and basic services and 70% of the PPO contract allowance for major services during the first year of eligibility. The coinsurance percentage will increase by 10% each year (to a maximum of 100%) for each enrollee if that person visits the dentist at least once during the year. If an enrollee does not use the plan during the calendar year, the percentage remains at the level attained the previous year. If an enrollee becomes ineligible for benefits and later regains eligibility, the percentage will drop back to 70%. 	</a:t>
            </a:r>
            <a:endParaRPr lang="en-US" dirty="0" smtClean="0">
              <a:solidFill>
                <a:schemeClr val="bg1"/>
              </a:solidFill>
            </a:endParaRPr>
          </a:p>
          <a:p>
            <a:r>
              <a:rPr lang="en-US" dirty="0" smtClean="0">
                <a:solidFill>
                  <a:schemeClr val="bg1"/>
                </a:solidFill>
              </a:rPr>
              <a:t>$2,000 per person each calendar year.</a:t>
            </a:r>
            <a:endParaRPr lang="en-US" dirty="0">
              <a:solidFill>
                <a:schemeClr val="bg1"/>
              </a:solidFill>
            </a:endParaRPr>
          </a:p>
        </p:txBody>
      </p:sp>
    </p:spTree>
    <p:extLst>
      <p:ext uri="{BB962C8B-B14F-4D97-AF65-F5344CB8AC3E}">
        <p14:creationId xmlns:p14="http://schemas.microsoft.com/office/powerpoint/2010/main" val="347230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rotWithShape="1">
          <a:gsLst>
            <a:gs pos="38000">
              <a:srgbClr val="00B0F0"/>
            </a:gs>
            <a:gs pos="100000">
              <a:schemeClr val="tx1"/>
            </a:gs>
            <a:gs pos="7700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012" y="381000"/>
            <a:ext cx="4800600" cy="664524"/>
          </a:xfrm>
        </p:spPr>
        <p:txBody>
          <a:bodyPr/>
          <a:lstStyle/>
          <a:p>
            <a:r>
              <a:rPr lang="en-US" dirty="0" smtClean="0">
                <a:solidFill>
                  <a:schemeClr val="bg1"/>
                </a:solidFill>
              </a:rPr>
              <a:t>VSP Vision Coverage</a:t>
            </a:r>
            <a:endParaRPr lang="en-US" dirty="0">
              <a:solidFill>
                <a:schemeClr val="bg1"/>
              </a:solidFill>
            </a:endParaRPr>
          </a:p>
        </p:txBody>
      </p:sp>
      <p:pic>
        <p:nvPicPr>
          <p:cNvPr id="8" name="Content Placeholder 7"/>
          <p:cNvPicPr>
            <a:picLocks noGrp="1" noChangeAspect="1"/>
          </p:cNvPicPr>
          <p:nvPr>
            <p:ph idx="1"/>
          </p:nvPr>
        </p:nvPicPr>
        <p:blipFill>
          <a:blip r:embed="rId2"/>
          <a:stretch>
            <a:fillRect/>
          </a:stretch>
        </p:blipFill>
        <p:spPr>
          <a:xfrm>
            <a:off x="2735054" y="1143000"/>
            <a:ext cx="6652767" cy="5576647"/>
          </a:xfrm>
          <a:prstGeom prst="rect">
            <a:avLst/>
          </a:prstGeom>
        </p:spPr>
      </p:pic>
    </p:spTree>
    <p:extLst>
      <p:ext uri="{BB962C8B-B14F-4D97-AF65-F5344CB8AC3E}">
        <p14:creationId xmlns:p14="http://schemas.microsoft.com/office/powerpoint/2010/main" val="341963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rotWithShape="1">
          <a:gsLst>
            <a:gs pos="58000">
              <a:srgbClr val="00B0F0"/>
            </a:gs>
            <a:gs pos="4000">
              <a:schemeClr val="tx1"/>
            </a:gs>
            <a:gs pos="12000">
              <a:srgbClr val="FFFF00"/>
            </a:gs>
          </a:gsLst>
          <a:lin ang="81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9012" y="304800"/>
            <a:ext cx="9677400" cy="685800"/>
          </a:xfrm>
        </p:spPr>
        <p:txBody>
          <a:bodyPr/>
          <a:lstStyle/>
          <a:p>
            <a:r>
              <a:rPr lang="en-US" dirty="0" smtClean="0">
                <a:solidFill>
                  <a:schemeClr val="bg1"/>
                </a:solidFill>
              </a:rPr>
              <a:t>Miscellaneous	</a:t>
            </a:r>
            <a:endParaRPr lang="en-US" dirty="0">
              <a:solidFill>
                <a:schemeClr val="bg1"/>
              </a:solidFill>
            </a:endParaRPr>
          </a:p>
        </p:txBody>
      </p:sp>
      <p:sp>
        <p:nvSpPr>
          <p:cNvPr id="3" name="Content Placeholder 2"/>
          <p:cNvSpPr>
            <a:spLocks noGrp="1"/>
          </p:cNvSpPr>
          <p:nvPr>
            <p:ph idx="1"/>
          </p:nvPr>
        </p:nvSpPr>
        <p:spPr>
          <a:xfrm>
            <a:off x="989012" y="1066800"/>
            <a:ext cx="10134600" cy="5486400"/>
          </a:xfrm>
        </p:spPr>
        <p:txBody>
          <a:bodyPr>
            <a:normAutofit lnSpcReduction="10000"/>
          </a:bodyPr>
          <a:lstStyle/>
          <a:p>
            <a:r>
              <a:rPr lang="en-US" dirty="0" smtClean="0">
                <a:solidFill>
                  <a:schemeClr val="bg1"/>
                </a:solidFill>
              </a:rPr>
              <a:t>Section </a:t>
            </a:r>
            <a:r>
              <a:rPr lang="en-US" dirty="0" smtClean="0">
                <a:solidFill>
                  <a:schemeClr val="bg1"/>
                </a:solidFill>
              </a:rPr>
              <a:t>125 (benefits pre-tax). Sign up with American Fidelity </a:t>
            </a:r>
          </a:p>
          <a:p>
            <a:r>
              <a:rPr lang="en-US" dirty="0" smtClean="0">
                <a:solidFill>
                  <a:schemeClr val="bg1"/>
                </a:solidFill>
              </a:rPr>
              <a:t>Personal 403b account to supplement your CalSTRS or CalPERS retirement. </a:t>
            </a:r>
            <a:endParaRPr lang="en-US" dirty="0" smtClean="0">
              <a:solidFill>
                <a:schemeClr val="bg1"/>
              </a:solidFill>
            </a:endParaRPr>
          </a:p>
          <a:p>
            <a:r>
              <a:rPr lang="en-US" dirty="0" smtClean="0">
                <a:solidFill>
                  <a:schemeClr val="bg1"/>
                </a:solidFill>
              </a:rPr>
              <a:t>Health Savings Accounts (with HSA health coverage only) can be opened through the employee’s own financial institution. Pre-tax contributions filter through monthly payroll deduction.</a:t>
            </a:r>
            <a:endParaRPr lang="en-US" dirty="0" smtClean="0">
              <a:solidFill>
                <a:schemeClr val="bg1"/>
              </a:solidFill>
            </a:endParaRPr>
          </a:p>
          <a:p>
            <a:r>
              <a:rPr lang="en-US" dirty="0" smtClean="0">
                <a:solidFill>
                  <a:schemeClr val="bg1"/>
                </a:solidFill>
              </a:rPr>
              <a:t>Flexible Spending Accounts (different from Health Savings Accounts):</a:t>
            </a:r>
          </a:p>
          <a:p>
            <a:pPr lvl="1"/>
            <a:r>
              <a:rPr lang="en-US" dirty="0" smtClean="0">
                <a:solidFill>
                  <a:schemeClr val="bg1"/>
                </a:solidFill>
              </a:rPr>
              <a:t>To have pre-tax money set aside to pay for out of pocket medical, dental and vision non-premium services.</a:t>
            </a:r>
          </a:p>
          <a:p>
            <a:pPr lvl="1"/>
            <a:r>
              <a:rPr lang="en-US" dirty="0" smtClean="0">
                <a:solidFill>
                  <a:schemeClr val="bg1"/>
                </a:solidFill>
              </a:rPr>
              <a:t>October 1 – September 30</a:t>
            </a:r>
            <a:r>
              <a:rPr lang="en-US" baseline="30000" dirty="0" smtClean="0">
                <a:solidFill>
                  <a:schemeClr val="bg1"/>
                </a:solidFill>
              </a:rPr>
              <a:t>th</a:t>
            </a:r>
            <a:r>
              <a:rPr lang="en-US" dirty="0" smtClean="0">
                <a:solidFill>
                  <a:schemeClr val="bg1"/>
                </a:solidFill>
              </a:rPr>
              <a:t> plan year. Enrolled and serviced through American Fidelity. Does NOT auto-renew annually. Must be enrolled in each year.</a:t>
            </a:r>
          </a:p>
          <a:p>
            <a:pPr lvl="1"/>
            <a:r>
              <a:rPr lang="en-US" dirty="0" smtClean="0">
                <a:solidFill>
                  <a:schemeClr val="bg1"/>
                </a:solidFill>
              </a:rPr>
              <a:t>Submit receipts for reimbursement directly to American Fidelity.</a:t>
            </a:r>
          </a:p>
          <a:p>
            <a:pPr lvl="1"/>
            <a:r>
              <a:rPr lang="en-US" dirty="0" smtClean="0">
                <a:solidFill>
                  <a:schemeClr val="bg1"/>
                </a:solidFill>
              </a:rPr>
              <a:t>Medical and Daycare plans available.</a:t>
            </a:r>
          </a:p>
        </p:txBody>
      </p:sp>
    </p:spTree>
    <p:extLst>
      <p:ext uri="{BB962C8B-B14F-4D97-AF65-F5344CB8AC3E}">
        <p14:creationId xmlns:p14="http://schemas.microsoft.com/office/powerpoint/2010/main" val="31739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100000"/>
                <a:satMod val="100000"/>
                <a:lumMod val="160000"/>
              </a:schemeClr>
            </a:gs>
            <a:gs pos="0">
              <a:schemeClr val="bg2">
                <a:lumMod val="85000"/>
                <a:lumOff val="15000"/>
              </a:schemeClr>
            </a:gs>
            <a:gs pos="99000">
              <a:srgbClr val="00B0F0"/>
            </a:gs>
            <a:gs pos="100000">
              <a:schemeClr val="bg2">
                <a:shade val="100000"/>
                <a:satMod val="100000"/>
                <a:lumMod val="80000"/>
              </a:schemeClr>
            </a:gs>
          </a:gsLst>
          <a:lin ang="81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8012" y="402276"/>
            <a:ext cx="10058400" cy="1160462"/>
          </a:xfrm>
        </p:spPr>
        <p:txBody>
          <a:bodyPr>
            <a:normAutofit/>
          </a:bodyPr>
          <a:lstStyle/>
          <a:p>
            <a:r>
              <a:rPr lang="fr-FR" sz="5400" dirty="0" smtClean="0">
                <a:latin typeface="Constantia" pitchFamily="18" charset="0"/>
              </a:rPr>
              <a:t>Payroll </a:t>
            </a:r>
            <a:endParaRPr lang="en-US" sz="5400" dirty="0">
              <a:latin typeface="Constantia" pitchFamily="18" charset="0"/>
            </a:endParaRPr>
          </a:p>
        </p:txBody>
      </p:sp>
      <p:sp>
        <p:nvSpPr>
          <p:cNvPr id="3" name="Content Placeholder 2"/>
          <p:cNvSpPr>
            <a:spLocks noGrp="1"/>
          </p:cNvSpPr>
          <p:nvPr>
            <p:ph idx="1"/>
          </p:nvPr>
        </p:nvSpPr>
        <p:spPr>
          <a:xfrm>
            <a:off x="760412" y="1828800"/>
            <a:ext cx="10972800" cy="4495800"/>
          </a:xfrm>
        </p:spPr>
        <p:txBody>
          <a:bodyPr>
            <a:normAutofit lnSpcReduction="10000"/>
          </a:bodyPr>
          <a:lstStyle/>
          <a:p>
            <a:r>
              <a:rPr lang="en-US" sz="2800" dirty="0" smtClean="0"/>
              <a:t>Types of pay and </a:t>
            </a:r>
            <a:r>
              <a:rPr lang="en-US" sz="2800" dirty="0" smtClean="0">
                <a:effectLst>
                  <a:outerShdw blurRad="38100" dist="38100" dir="2700000" algn="tl">
                    <a:srgbClr val="000000">
                      <a:alpha val="43137"/>
                    </a:srgbClr>
                  </a:outerShdw>
                </a:effectLst>
              </a:rPr>
              <a:t>pay</a:t>
            </a:r>
            <a:r>
              <a:rPr lang="en-US" sz="2800" dirty="0" smtClean="0"/>
              <a:t> </a:t>
            </a:r>
            <a:r>
              <a:rPr lang="en-US" sz="2800" dirty="0"/>
              <a:t>d</a:t>
            </a:r>
            <a:r>
              <a:rPr lang="en-US" sz="2800" dirty="0" smtClean="0"/>
              <a:t>ates</a:t>
            </a:r>
          </a:p>
          <a:p>
            <a:r>
              <a:rPr lang="en-US" sz="2800" dirty="0" smtClean="0"/>
              <a:t>Understanding Your Paycheck</a:t>
            </a:r>
          </a:p>
          <a:p>
            <a:r>
              <a:rPr lang="en-US" sz="2800" dirty="0" smtClean="0"/>
              <a:t>Hard Copy Check vs. Direct Deposit (Auto Pay and Suppression)</a:t>
            </a:r>
          </a:p>
          <a:p>
            <a:r>
              <a:rPr lang="en-US" sz="2800" dirty="0" smtClean="0"/>
              <a:t>Employee Self Service Portal (ESS</a:t>
            </a:r>
            <a:r>
              <a:rPr lang="en-US" sz="2800" dirty="0"/>
              <a:t>)</a:t>
            </a:r>
            <a:endParaRPr lang="en-US" sz="2800" dirty="0" smtClean="0"/>
          </a:p>
          <a:p>
            <a:r>
              <a:rPr lang="en-US" sz="2800" dirty="0" smtClean="0"/>
              <a:t>Deferred Pay (Summer Pay Checks)</a:t>
            </a:r>
            <a:endParaRPr lang="en-US" sz="2800" dirty="0"/>
          </a:p>
          <a:p>
            <a:r>
              <a:rPr lang="en-US" sz="2800" dirty="0" smtClean="0"/>
              <a:t>STRS </a:t>
            </a:r>
          </a:p>
          <a:p>
            <a:r>
              <a:rPr lang="en-US" sz="2800" dirty="0" smtClean="0"/>
              <a:t>Taxes, Disability, Voluntary Deductions (vol-deds) and other deductions</a:t>
            </a:r>
          </a:p>
          <a:p>
            <a:pPr marL="0" indent="0">
              <a:buNone/>
            </a:pPr>
            <a:endParaRPr lang="en-US" dirty="0" smtClean="0">
              <a:latin typeface="Constantia" pitchFamily="18" charset="0"/>
            </a:endParaRPr>
          </a:p>
        </p:txBody>
      </p:sp>
    </p:spTree>
    <p:extLst>
      <p:ext uri="{BB962C8B-B14F-4D97-AF65-F5344CB8AC3E}">
        <p14:creationId xmlns:p14="http://schemas.microsoft.com/office/powerpoint/2010/main" val="634115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FF00"/>
            </a:gs>
            <a:gs pos="74000">
              <a:srgbClr val="00B0F0"/>
            </a:gs>
            <a:gs pos="100000">
              <a:schemeClr val="tx1"/>
            </a:gs>
          </a:gsLst>
          <a:lin ang="81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22413" y="402276"/>
            <a:ext cx="9144000" cy="3941124"/>
          </a:xfrm>
        </p:spPr>
        <p:txBody>
          <a:bodyPr>
            <a:normAutofit/>
          </a:bodyPr>
          <a:lstStyle/>
          <a:p>
            <a:r>
              <a:rPr lang="en-US" sz="3600" dirty="0" smtClean="0">
                <a:solidFill>
                  <a:schemeClr val="bg1"/>
                </a:solidFill>
              </a:rPr>
              <a:t>Office Hours: Monday thru Friday</a:t>
            </a:r>
            <a:br>
              <a:rPr lang="en-US" sz="3600" dirty="0" smtClean="0">
                <a:solidFill>
                  <a:schemeClr val="bg1"/>
                </a:solidFill>
              </a:rPr>
            </a:br>
            <a:r>
              <a:rPr lang="en-US" sz="3600" dirty="0">
                <a:solidFill>
                  <a:schemeClr val="bg1"/>
                </a:solidFill>
              </a:rPr>
              <a:t>	</a:t>
            </a:r>
            <a:r>
              <a:rPr lang="en-US" sz="3600" dirty="0" smtClean="0">
                <a:solidFill>
                  <a:schemeClr val="bg1"/>
                </a:solidFill>
              </a:rPr>
              <a:t>		  8:30 am – 3:00 pm</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hlinkClick r:id="rId2"/>
              </a:rPr>
              <a:t>ltarantino@lcmschools.org</a:t>
            </a:r>
            <a:r>
              <a:rPr lang="en-US" sz="3600" dirty="0" smtClean="0">
                <a:solidFill>
                  <a:schemeClr val="bg1"/>
                </a:solidFill>
              </a:rPr>
              <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415-927-6960, ext. 2 or 3204 within district phone system </a:t>
            </a:r>
            <a:endParaRPr lang="en-US" sz="3600" dirty="0">
              <a:solidFill>
                <a:schemeClr val="bg1"/>
              </a:solidFill>
            </a:endParaRPr>
          </a:p>
        </p:txBody>
      </p:sp>
    </p:spTree>
    <p:extLst>
      <p:ext uri="{BB962C8B-B14F-4D97-AF65-F5344CB8AC3E}">
        <p14:creationId xmlns:p14="http://schemas.microsoft.com/office/powerpoint/2010/main" val="364712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FFFF00"/>
            </a:gs>
            <a:gs pos="74000">
              <a:srgbClr val="00B0F0"/>
            </a:gs>
            <a:gs pos="100000">
              <a:schemeClr val="tx1"/>
            </a:gs>
          </a:gsLst>
          <a:lin ang="81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22413" y="2667000"/>
            <a:ext cx="9144000" cy="1676400"/>
          </a:xfrm>
        </p:spPr>
        <p:txBody>
          <a:bodyPr>
            <a:normAutofit/>
          </a:bodyPr>
          <a:lstStyle/>
          <a:p>
            <a:r>
              <a:rPr lang="en-US" sz="9600" dirty="0" smtClean="0">
                <a:solidFill>
                  <a:schemeClr val="bg1"/>
                </a:solidFill>
              </a:rPr>
              <a:t>Questions???</a:t>
            </a:r>
            <a:endParaRPr lang="en-US" sz="9600" dirty="0">
              <a:solidFill>
                <a:schemeClr val="bg1"/>
              </a:solidFill>
            </a:endParaRPr>
          </a:p>
        </p:txBody>
      </p:sp>
    </p:spTree>
    <p:extLst>
      <p:ext uri="{BB962C8B-B14F-4D97-AF65-F5344CB8AC3E}">
        <p14:creationId xmlns:p14="http://schemas.microsoft.com/office/powerpoint/2010/main" val="362120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100000"/>
                <a:satMod val="100000"/>
                <a:lumMod val="160000"/>
              </a:schemeClr>
            </a:gs>
            <a:gs pos="0">
              <a:schemeClr val="bg2">
                <a:shade val="100000"/>
                <a:satMod val="100000"/>
                <a:lumMod val="160000"/>
              </a:schemeClr>
            </a:gs>
            <a:gs pos="100000">
              <a:srgbClr val="00B0F0"/>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0012" y="533400"/>
            <a:ext cx="9829800" cy="1066800"/>
          </a:xfrm>
        </p:spPr>
        <p:txBody>
          <a:bodyPr/>
          <a:lstStyle/>
          <a:p>
            <a:r>
              <a:rPr lang="en-US" sz="5400" dirty="0" smtClean="0"/>
              <a:t>Types of Pay and Pay Dates</a:t>
            </a:r>
            <a:endParaRPr lang="en-US" sz="5400" dirty="0"/>
          </a:p>
        </p:txBody>
      </p:sp>
      <p:sp>
        <p:nvSpPr>
          <p:cNvPr id="3" name="Text Placeholder 2"/>
          <p:cNvSpPr>
            <a:spLocks noGrp="1"/>
          </p:cNvSpPr>
          <p:nvPr>
            <p:ph type="body" idx="1"/>
          </p:nvPr>
        </p:nvSpPr>
        <p:spPr>
          <a:xfrm>
            <a:off x="1522412" y="1981200"/>
            <a:ext cx="9982200" cy="4030980"/>
          </a:xfrm>
        </p:spPr>
        <p:txBody>
          <a:bodyPr>
            <a:normAutofit lnSpcReduction="10000"/>
          </a:bodyPr>
          <a:lstStyle/>
          <a:p>
            <a:pPr marL="457200" indent="-457200">
              <a:buFont typeface="Arial" panose="020B0604020202020204" pitchFamily="34" charset="0"/>
              <a:buChar char="•"/>
            </a:pPr>
            <a:r>
              <a:rPr lang="en-US" cap="none" dirty="0" smtClean="0"/>
              <a:t>Regular Pay - Certificated staff are paid on the last work day of each month (for that month). Certificate employees will be paid over 11 months, the first pay check paid in August and the final check paid in June. (for 12 checks see Deferred Pay)</a:t>
            </a:r>
          </a:p>
          <a:p>
            <a:pPr marL="457200" indent="-457200">
              <a:buFont typeface="Arial" panose="020B0604020202020204" pitchFamily="34" charset="0"/>
              <a:buChar char="•"/>
            </a:pPr>
            <a:r>
              <a:rPr lang="en-US" cap="none" dirty="0" smtClean="0"/>
              <a:t>Extracurricular Duties “Extra Duty” – Any voluntary and pre-approved District authorized before or after-school activities. Extra duty time is paid at a rate of $45 per hour, prorated for fractions of an hour worked. Payment for extra duty time is  the 10</a:t>
            </a:r>
            <a:r>
              <a:rPr lang="en-US" cap="none" baseline="30000" dirty="0" smtClean="0"/>
              <a:t>th</a:t>
            </a:r>
            <a:r>
              <a:rPr lang="en-US" cap="none" dirty="0" smtClean="0"/>
              <a:t> of the month, following the month of work, provided hours are reported to payroll on time. </a:t>
            </a:r>
            <a:endParaRPr lang="en-US" cap="none" dirty="0"/>
          </a:p>
          <a:p>
            <a:pPr marL="457200" indent="-457200">
              <a:buFont typeface="Arial" panose="020B0604020202020204" pitchFamily="34" charset="0"/>
              <a:buChar char="•"/>
            </a:pPr>
            <a:endParaRPr lang="en-US" cap="none" dirty="0"/>
          </a:p>
        </p:txBody>
      </p:sp>
    </p:spTree>
    <p:extLst>
      <p:ext uri="{BB962C8B-B14F-4D97-AF65-F5344CB8AC3E}">
        <p14:creationId xmlns:p14="http://schemas.microsoft.com/office/powerpoint/2010/main" val="2545682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100000"/>
                <a:satMod val="100000"/>
                <a:lumMod val="160000"/>
              </a:schemeClr>
            </a:gs>
            <a:gs pos="100000">
              <a:srgbClr val="00B0F0"/>
            </a:gs>
            <a:gs pos="100000">
              <a:schemeClr val="bg2">
                <a:shade val="100000"/>
                <a:satMod val="100000"/>
                <a:lumMod val="95000"/>
              </a:schemeClr>
            </a:gs>
          </a:gsLst>
          <a:lin ang="18900000" scaled="0"/>
        </a:gra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1065212" y="2895600"/>
            <a:ext cx="10210801" cy="1143000"/>
          </a:xfrm>
        </p:spPr>
        <p:txBody>
          <a:bodyPr/>
          <a:lstStyle/>
          <a:p>
            <a:r>
              <a:rPr lang="en-US" sz="5400" dirty="0" smtClean="0"/>
              <a:t>Understanding Your Pay Check</a:t>
            </a:r>
            <a:endParaRPr lang="en-US" sz="5400" dirty="0"/>
          </a:p>
        </p:txBody>
      </p:sp>
    </p:spTree>
    <p:extLst>
      <p:ext uri="{BB962C8B-B14F-4D97-AF65-F5344CB8AC3E}">
        <p14:creationId xmlns:p14="http://schemas.microsoft.com/office/powerpoint/2010/main" val="4272265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bg>
      <p:bgPr>
        <a:gradFill>
          <a:gsLst>
            <a:gs pos="0">
              <a:schemeClr val="bg2">
                <a:tint val="100000"/>
                <a:satMod val="100000"/>
                <a:lumMod val="160000"/>
              </a:schemeClr>
            </a:gs>
            <a:gs pos="100000">
              <a:srgbClr val="00B0F0"/>
            </a:gs>
            <a:gs pos="100000">
              <a:schemeClr val="bg2">
                <a:shade val="100000"/>
                <a:satMod val="100000"/>
                <a:lumMod val="80000"/>
              </a:schemeClr>
            </a:gs>
          </a:gsLst>
          <a:lin ang="8100000" scaled="0"/>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11" y="258749"/>
            <a:ext cx="10820399" cy="6324600"/>
          </a:xfrm>
          <a:prstGeom prst="rect">
            <a:avLst/>
          </a:prstGeom>
        </p:spPr>
      </p:pic>
      <p:sp>
        <p:nvSpPr>
          <p:cNvPr id="6" name="Right Arrow 5"/>
          <p:cNvSpPr/>
          <p:nvPr/>
        </p:nvSpPr>
        <p:spPr>
          <a:xfrm rot="1801196">
            <a:off x="323757" y="1786524"/>
            <a:ext cx="807719" cy="2743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rot="16200000">
            <a:off x="4606839" y="916204"/>
            <a:ext cx="29595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rot="10800000">
            <a:off x="9752012" y="1143262"/>
            <a:ext cx="978408" cy="295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own Arrow 8"/>
          <p:cNvSpPr/>
          <p:nvPr/>
        </p:nvSpPr>
        <p:spPr>
          <a:xfrm rot="17578240">
            <a:off x="599950" y="4105276"/>
            <a:ext cx="320922" cy="7657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rot="5908683">
            <a:off x="8718331" y="3409824"/>
            <a:ext cx="342350"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rot="2872166">
            <a:off x="6494082" y="56932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357821" y="76200"/>
            <a:ext cx="1872995" cy="4247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90000"/>
              </a:lnSpc>
            </a:pPr>
            <a:r>
              <a:rPr lang="en-US" sz="2400" dirty="0" smtClean="0">
                <a:effectLst>
                  <a:outerShdw blurRad="50800" dist="38100" dir="2700000" algn="tl">
                    <a:schemeClr val="bg2">
                      <a:lumMod val="50000"/>
                      <a:alpha val="43000"/>
                    </a:schemeClr>
                  </a:outerShdw>
                </a:effectLst>
              </a:rPr>
              <a:t>CLASSIFIED</a:t>
            </a:r>
          </a:p>
        </p:txBody>
      </p:sp>
    </p:spTree>
    <p:extLst>
      <p:ext uri="{BB962C8B-B14F-4D97-AF65-F5344CB8AC3E}">
        <p14:creationId xmlns:p14="http://schemas.microsoft.com/office/powerpoint/2010/main" val="6435359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100000"/>
                <a:satMod val="100000"/>
                <a:lumMod val="160000"/>
              </a:schemeClr>
            </a:gs>
            <a:gs pos="100000">
              <a:srgbClr val="00B0F0"/>
            </a:gs>
            <a:gs pos="100000">
              <a:schemeClr val="bg2">
                <a:shade val="100000"/>
                <a:satMod val="100000"/>
                <a:lumMod val="80000"/>
              </a:schemeClr>
            </a:gs>
          </a:gsLst>
          <a:lin ang="8100000" scaled="0"/>
        </a:gradFill>
        <a:effectLst/>
      </p:bgPr>
    </p:bg>
    <p:spTree>
      <p:nvGrpSpPr>
        <p:cNvPr id="1" name=""/>
        <p:cNvGrpSpPr/>
        <p:nvPr/>
      </p:nvGrpSpPr>
      <p:grpSpPr>
        <a:xfrm>
          <a:off x="0" y="0"/>
          <a:ext cx="0" cy="0"/>
          <a:chOff x="0" y="0"/>
          <a:chExt cx="0" cy="0"/>
        </a:xfrm>
      </p:grpSpPr>
      <p:sp>
        <p:nvSpPr>
          <p:cNvPr id="8" name="Right Arrow 7"/>
          <p:cNvSpPr/>
          <p:nvPr/>
        </p:nvSpPr>
        <p:spPr>
          <a:xfrm rot="10800000">
            <a:off x="9220814" y="571380"/>
            <a:ext cx="978408" cy="295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p:cNvSpPr/>
          <p:nvPr/>
        </p:nvSpPr>
        <p:spPr>
          <a:xfrm>
            <a:off x="754985" y="381000"/>
            <a:ext cx="791306" cy="295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784291" y="1228283"/>
            <a:ext cx="762000" cy="295954"/>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p:nvPicPr>
        <p:blipFill>
          <a:blip r:embed="rId2"/>
          <a:stretch>
            <a:fillRect/>
          </a:stretch>
        </p:blipFill>
        <p:spPr>
          <a:xfrm>
            <a:off x="1622944" y="76200"/>
            <a:ext cx="7577675" cy="6656868"/>
          </a:xfrm>
          <a:prstGeom prst="rect">
            <a:avLst/>
          </a:prstGeom>
        </p:spPr>
      </p:pic>
      <p:sp>
        <p:nvSpPr>
          <p:cNvPr id="26" name="Right Arrow 25"/>
          <p:cNvSpPr/>
          <p:nvPr/>
        </p:nvSpPr>
        <p:spPr>
          <a:xfrm>
            <a:off x="4189412" y="609599"/>
            <a:ext cx="914400" cy="2195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ight Arrow 26"/>
          <p:cNvSpPr/>
          <p:nvPr/>
        </p:nvSpPr>
        <p:spPr>
          <a:xfrm>
            <a:off x="5103812" y="2743200"/>
            <a:ext cx="914400" cy="15240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ight Arrow 27"/>
          <p:cNvSpPr/>
          <p:nvPr/>
        </p:nvSpPr>
        <p:spPr>
          <a:xfrm rot="10800000">
            <a:off x="6094412" y="3657600"/>
            <a:ext cx="11430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ight Arrow 29"/>
          <p:cNvSpPr/>
          <p:nvPr/>
        </p:nvSpPr>
        <p:spPr>
          <a:xfrm>
            <a:off x="754985" y="3404634"/>
            <a:ext cx="996027" cy="533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Arrow 30"/>
          <p:cNvSpPr/>
          <p:nvPr/>
        </p:nvSpPr>
        <p:spPr>
          <a:xfrm>
            <a:off x="775531" y="3252234"/>
            <a:ext cx="966721" cy="15240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Arrow 31"/>
          <p:cNvSpPr/>
          <p:nvPr/>
        </p:nvSpPr>
        <p:spPr>
          <a:xfrm>
            <a:off x="784291" y="3938034"/>
            <a:ext cx="987267" cy="176766"/>
          </a:xfrm>
          <a:prstGeom prst="rightArrow">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ight Arrow 32"/>
          <p:cNvSpPr/>
          <p:nvPr/>
        </p:nvSpPr>
        <p:spPr>
          <a:xfrm>
            <a:off x="912812" y="4953000"/>
            <a:ext cx="858746" cy="121919"/>
          </a:xfrm>
          <a:prstGeom prst="rightArrow">
            <a:avLst/>
          </a:prstGeom>
          <a:solidFill>
            <a:srgbClr val="CE46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ight Arrow 33"/>
          <p:cNvSpPr/>
          <p:nvPr/>
        </p:nvSpPr>
        <p:spPr>
          <a:xfrm>
            <a:off x="989012" y="5074919"/>
            <a:ext cx="762000" cy="18288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ight Arrow 34"/>
          <p:cNvSpPr/>
          <p:nvPr/>
        </p:nvSpPr>
        <p:spPr>
          <a:xfrm>
            <a:off x="883506" y="4815841"/>
            <a:ext cx="858746" cy="152400"/>
          </a:xfrm>
          <a:prstGeom prst="rightArrow">
            <a:avLst/>
          </a:prstGeom>
          <a:solidFill>
            <a:srgbClr val="FF339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80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6612" y="609600"/>
            <a:ext cx="10668000" cy="5943600"/>
          </a:xfrm>
          <a:prstGeom prst="rect">
            <a:avLst/>
          </a:prstGeom>
          <a:noFill/>
        </p:spPr>
        <p:txBody>
          <a:bodyPr wrap="square" rtlCol="0">
            <a:spAutoFit/>
          </a:bodyPr>
          <a:lstStyle/>
          <a:p>
            <a:pPr>
              <a:lnSpc>
                <a:spcPct val="90000"/>
              </a:lnSpc>
            </a:pPr>
            <a:endParaRPr lang="en-US" sz="2400" dirty="0" smtClean="0">
              <a:effectLst>
                <a:outerShdw blurRad="50800" dist="38100" dir="2700000" algn="tl">
                  <a:schemeClr val="bg2">
                    <a:lumMod val="50000"/>
                    <a:alpha val="43000"/>
                  </a:schemeClr>
                </a:outerShdw>
              </a:effectLst>
            </a:endParaRPr>
          </a:p>
        </p:txBody>
      </p:sp>
      <p:pic>
        <p:nvPicPr>
          <p:cNvPr id="4" name="Picture 3"/>
          <p:cNvPicPr>
            <a:picLocks noChangeAspect="1"/>
          </p:cNvPicPr>
          <p:nvPr/>
        </p:nvPicPr>
        <p:blipFill>
          <a:blip r:embed="rId2"/>
          <a:stretch>
            <a:fillRect/>
          </a:stretch>
        </p:blipFill>
        <p:spPr>
          <a:xfrm>
            <a:off x="1065212" y="381000"/>
            <a:ext cx="10031043" cy="5938922"/>
          </a:xfrm>
          <a:prstGeom prst="rect">
            <a:avLst/>
          </a:prstGeom>
        </p:spPr>
      </p:pic>
      <p:sp>
        <p:nvSpPr>
          <p:cNvPr id="5" name="Right Arrow 4"/>
          <p:cNvSpPr/>
          <p:nvPr/>
        </p:nvSpPr>
        <p:spPr>
          <a:xfrm>
            <a:off x="2436812" y="1752600"/>
            <a:ext cx="990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2436812" y="4724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a:off x="6399212" y="1143000"/>
            <a:ext cx="1219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6932612" y="4191000"/>
            <a:ext cx="914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4686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B0F0"/>
            </a:gs>
            <a:gs pos="100000">
              <a:schemeClr val="bg2">
                <a:shade val="100000"/>
                <a:satMod val="100000"/>
                <a:lumMod val="160000"/>
              </a:schemeClr>
            </a:gs>
            <a:gs pos="100000">
              <a:schemeClr val="bg2">
                <a:shade val="100000"/>
                <a:satMod val="100000"/>
                <a:lumMod val="95000"/>
              </a:schemeClr>
            </a:gs>
          </a:gsLst>
          <a:lin ang="189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2412" y="235527"/>
            <a:ext cx="9144000" cy="1143000"/>
          </a:xfrm>
        </p:spPr>
        <p:txBody>
          <a:bodyPr/>
          <a:lstStyle/>
          <a:p>
            <a:r>
              <a:rPr lang="en-US" sz="4000" dirty="0" smtClean="0"/>
              <a:t>Hard Copy Check vs. Direct Deposit</a:t>
            </a:r>
            <a:endParaRPr lang="en-US" sz="4000" dirty="0"/>
          </a:p>
        </p:txBody>
      </p:sp>
      <p:sp>
        <p:nvSpPr>
          <p:cNvPr id="3" name="Subtitle 2"/>
          <p:cNvSpPr>
            <a:spLocks noGrp="1"/>
          </p:cNvSpPr>
          <p:nvPr>
            <p:ph type="subTitle" idx="1"/>
          </p:nvPr>
        </p:nvSpPr>
        <p:spPr>
          <a:xfrm>
            <a:off x="1522412" y="1600200"/>
            <a:ext cx="9144000" cy="5105400"/>
          </a:xfrm>
        </p:spPr>
        <p:txBody>
          <a:bodyPr/>
          <a:lstStyle/>
          <a:p>
            <a:pPr marL="457200" indent="-457200">
              <a:buFont typeface="Arial" panose="020B0604020202020204" pitchFamily="34" charset="0"/>
              <a:buChar char="•"/>
            </a:pPr>
            <a:r>
              <a:rPr lang="en-US" cap="none" dirty="0" smtClean="0"/>
              <a:t>Employees have the option to receive either hard copy checks or direct deposit</a:t>
            </a:r>
          </a:p>
          <a:p>
            <a:pPr marL="457200" indent="-457200">
              <a:buFont typeface="Arial" panose="020B0604020202020204" pitchFamily="34" charset="0"/>
              <a:buChar char="•"/>
            </a:pPr>
            <a:r>
              <a:rPr lang="en-US" cap="none" dirty="0" smtClean="0"/>
              <a:t>Hard copy checks will be delivered to your main school site on pay day and you will need to sign your check out with the school secretary</a:t>
            </a:r>
          </a:p>
          <a:p>
            <a:pPr marL="457200" indent="-457200">
              <a:buFont typeface="Arial" panose="020B0604020202020204" pitchFamily="34" charset="0"/>
              <a:buChar char="•"/>
            </a:pPr>
            <a:r>
              <a:rPr lang="en-US" cap="none" dirty="0" smtClean="0"/>
              <a:t>Employees on direct deposit will usually see their funds deposited directly into your designated account the night before pay day. Direct deposit takes at least 2 pay cycles to activate. Until active, employees will receive a hard copy check. Direct deposit pay stubs are set for pay stub suppression (see next page regarding ESS).</a:t>
            </a:r>
          </a:p>
          <a:p>
            <a:pPr marL="457200" indent="-457200">
              <a:buFont typeface="Arial" panose="020B0604020202020204" pitchFamily="34" charset="0"/>
              <a:buChar char="•"/>
            </a:pPr>
            <a:endParaRPr lang="en-US" cap="none" dirty="0" smtClean="0"/>
          </a:p>
          <a:p>
            <a:r>
              <a:rPr lang="en-US" cap="none" dirty="0" smtClean="0"/>
              <a:t>     </a:t>
            </a:r>
          </a:p>
          <a:p>
            <a:pPr marL="457200" indent="-457200">
              <a:buFont typeface="Arial" panose="020B0604020202020204" pitchFamily="34" charset="0"/>
              <a:buChar char="•"/>
            </a:pPr>
            <a:endParaRPr lang="en-US" cap="none" dirty="0"/>
          </a:p>
        </p:txBody>
      </p:sp>
    </p:spTree>
    <p:extLst>
      <p:ext uri="{BB962C8B-B14F-4D97-AF65-F5344CB8AC3E}">
        <p14:creationId xmlns:p14="http://schemas.microsoft.com/office/powerpoint/2010/main" val="1838198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rrency 16x9">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dirty="0" err="1" smtClean="0">
            <a:effectLst>
              <a:outerShdw blurRad="50800" dist="38100" dir="2700000" algn="tl">
                <a:schemeClr val="bg2">
                  <a:lumMod val="50000"/>
                  <a:alpha val="43000"/>
                </a:schemeClr>
              </a:outerShdw>
            </a:effectLst>
          </a:defRPr>
        </a:defPPr>
      </a:lstStyle>
    </a:txDef>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2093</Words>
  <Application>Microsoft Office PowerPoint</Application>
  <PresentationFormat>Custom</PresentationFormat>
  <Paragraphs>144</Paragraphs>
  <Slides>31</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Constantia</vt:lpstr>
      <vt:lpstr>Times New Roman</vt:lpstr>
      <vt:lpstr>Currency 16x9</vt:lpstr>
      <vt:lpstr>Larkspur-Corte Madera School District</vt:lpstr>
      <vt:lpstr>PowerPoint Presentation</vt:lpstr>
      <vt:lpstr>Payroll </vt:lpstr>
      <vt:lpstr>Types of Pay and Pay Dates</vt:lpstr>
      <vt:lpstr>Understanding Your Pay Check</vt:lpstr>
      <vt:lpstr>PowerPoint Presentation</vt:lpstr>
      <vt:lpstr>PowerPoint Presentation</vt:lpstr>
      <vt:lpstr>PowerPoint Presentation</vt:lpstr>
      <vt:lpstr>Hard Copy Check vs. Direct Deposit</vt:lpstr>
      <vt:lpstr>Employee Self-Service (ESS) Portal</vt:lpstr>
      <vt:lpstr>Deferred Pay</vt:lpstr>
      <vt:lpstr>PowerPoint Presentation</vt:lpstr>
      <vt:lpstr>CalSTRS</vt:lpstr>
      <vt:lpstr>Taxes, Disability, Voluntary Deductions (vol-deds) </vt:lpstr>
      <vt:lpstr>Benefits</vt:lpstr>
      <vt:lpstr>Sick Leave</vt:lpstr>
      <vt:lpstr>Personal Necessity (PN) and Personal Leave (PL)</vt:lpstr>
      <vt:lpstr>FMLA and CFRA </vt:lpstr>
      <vt:lpstr>FMLA and CFRA (con’t) </vt:lpstr>
      <vt:lpstr>FMLA and CFRA (Maternity) </vt:lpstr>
      <vt:lpstr>Other Leaves </vt:lpstr>
      <vt:lpstr>Health, Dental, Vision and Life Insurance Benefits</vt:lpstr>
      <vt:lpstr>Health Benefits</vt:lpstr>
      <vt:lpstr>PowerPoint Presentation</vt:lpstr>
      <vt:lpstr>PowerPoint Presentation</vt:lpstr>
      <vt:lpstr>Dental and Vision Coverage</vt:lpstr>
      <vt:lpstr>Delta Dental Coverage</vt:lpstr>
      <vt:lpstr>VSP Vision Coverage</vt:lpstr>
      <vt:lpstr>Miscellaneous </vt:lpstr>
      <vt:lpstr>Office Hours: Monday thru Friday      8:30 am – 3:00 pm  ltarantino@lcmschools.org  415-927-6960, ext. 2 or 3204 within district phone system </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2017-01-23T20:06:41Z</dcterms:created>
  <dcterms:modified xsi:type="dcterms:W3CDTF">2018-08-14T23:31:21Z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ies>
</file>